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5"/>
  </p:notesMasterIdLst>
  <p:handoutMasterIdLst>
    <p:handoutMasterId r:id="rId78"/>
  </p:handoutMasterIdLst>
  <p:sldIdLst>
    <p:sldId id="831" r:id="rId4"/>
    <p:sldId id="956" r:id="rId5"/>
    <p:sldId id="964" r:id="rId6"/>
    <p:sldId id="843" r:id="rId7"/>
    <p:sldId id="851" r:id="rId8"/>
    <p:sldId id="853" r:id="rId9"/>
    <p:sldId id="854" r:id="rId10"/>
    <p:sldId id="844" r:id="rId11"/>
    <p:sldId id="856" r:id="rId12"/>
    <p:sldId id="855" r:id="rId13"/>
    <p:sldId id="959" r:id="rId14"/>
    <p:sldId id="858" r:id="rId16"/>
    <p:sldId id="859" r:id="rId17"/>
    <p:sldId id="860" r:id="rId18"/>
    <p:sldId id="962" r:id="rId19"/>
    <p:sldId id="861" r:id="rId20"/>
    <p:sldId id="862" r:id="rId21"/>
    <p:sldId id="865" r:id="rId22"/>
    <p:sldId id="867" r:id="rId23"/>
    <p:sldId id="863" r:id="rId24"/>
    <p:sldId id="864" r:id="rId25"/>
    <p:sldId id="880" r:id="rId26"/>
    <p:sldId id="881" r:id="rId27"/>
    <p:sldId id="882" r:id="rId28"/>
    <p:sldId id="884" r:id="rId29"/>
    <p:sldId id="883" r:id="rId30"/>
    <p:sldId id="885" r:id="rId31"/>
    <p:sldId id="886" r:id="rId32"/>
    <p:sldId id="887" r:id="rId33"/>
    <p:sldId id="966" r:id="rId34"/>
    <p:sldId id="967" r:id="rId35"/>
    <p:sldId id="968" r:id="rId36"/>
    <p:sldId id="868" r:id="rId37"/>
    <p:sldId id="870" r:id="rId38"/>
    <p:sldId id="965" r:id="rId39"/>
    <p:sldId id="871" r:id="rId40"/>
    <p:sldId id="926" r:id="rId41"/>
    <p:sldId id="927" r:id="rId42"/>
    <p:sldId id="873" r:id="rId43"/>
    <p:sldId id="928" r:id="rId44"/>
    <p:sldId id="929" r:id="rId45"/>
    <p:sldId id="930" r:id="rId46"/>
    <p:sldId id="933" r:id="rId47"/>
    <p:sldId id="934" r:id="rId48"/>
    <p:sldId id="937" r:id="rId49"/>
    <p:sldId id="938" r:id="rId50"/>
    <p:sldId id="944" r:id="rId51"/>
    <p:sldId id="935" r:id="rId52"/>
    <p:sldId id="939" r:id="rId53"/>
    <p:sldId id="936" r:id="rId54"/>
    <p:sldId id="931" r:id="rId55"/>
    <p:sldId id="932" r:id="rId56"/>
    <p:sldId id="940" r:id="rId57"/>
    <p:sldId id="876" r:id="rId58"/>
    <p:sldId id="879" r:id="rId59"/>
    <p:sldId id="874" r:id="rId60"/>
    <p:sldId id="875" r:id="rId61"/>
    <p:sldId id="877" r:id="rId62"/>
    <p:sldId id="888" r:id="rId63"/>
    <p:sldId id="941" r:id="rId64"/>
    <p:sldId id="960" r:id="rId65"/>
    <p:sldId id="961" r:id="rId66"/>
    <p:sldId id="889" r:id="rId67"/>
    <p:sldId id="890" r:id="rId68"/>
    <p:sldId id="891" r:id="rId69"/>
    <p:sldId id="892" r:id="rId70"/>
    <p:sldId id="893" r:id="rId71"/>
    <p:sldId id="894" r:id="rId72"/>
    <p:sldId id="895" r:id="rId73"/>
    <p:sldId id="942" r:id="rId74"/>
    <p:sldId id="897" r:id="rId75"/>
    <p:sldId id="898" r:id="rId76"/>
    <p:sldId id="836" r:id="rId77"/>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60" autoAdjust="0"/>
    <p:restoredTop sz="95396" autoAdjust="0"/>
  </p:normalViewPr>
  <p:slideViewPr>
    <p:cSldViewPr>
      <p:cViewPr>
        <p:scale>
          <a:sx n="84" d="100"/>
          <a:sy n="84" d="100"/>
        </p:scale>
        <p:origin x="-2394" y="-624"/>
      </p:cViewPr>
      <p:guideLst>
        <p:guide orient="horz" pos="2176"/>
        <p:guide pos="2880"/>
      </p:guideLst>
    </p:cSldViewPr>
  </p:slideViewPr>
  <p:outlineViewPr>
    <p:cViewPr>
      <p:scale>
        <a:sx n="33" d="100"/>
        <a:sy n="33" d="100"/>
      </p:scale>
      <p:origin x="0" y="6486"/>
    </p:cViewPr>
  </p:outlineViewPr>
  <p:notesTextViewPr>
    <p:cViewPr>
      <p:scale>
        <a:sx n="100" d="100"/>
        <a:sy n="100" d="100"/>
      </p:scale>
      <p:origin x="0" y="0"/>
    </p:cViewPr>
  </p:notesTextViewPr>
  <p:notesViewPr>
    <p:cSldViewPr>
      <p:cViewPr varScale="1">
        <p:scale>
          <a:sx n="83" d="100"/>
          <a:sy n="83" d="100"/>
        </p:scale>
        <p:origin x="-1422"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ea typeface="黑体" panose="02010609060101010101" pitchFamily="49" charset="-122"/>
              </a:defRPr>
            </a:lvl1pPr>
          </a:lstStyle>
          <a:p>
            <a:pPr>
              <a:defRPr/>
            </a:pPr>
            <a:endParaRPr lang="zh-CN" alt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ea typeface="黑体" panose="02010609060101010101"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a typeface="黑体" panose="02010609060101010101"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a typeface="黑体" panose="02010609060101010101" pitchFamily="49" charset="-122"/>
              </a:defRPr>
            </a:lvl1pPr>
          </a:lstStyle>
          <a:p>
            <a:pPr>
              <a:defRPr/>
            </a:pPr>
            <a:fld id="{A38DB4CC-5CD2-423A-B59D-65537D2EF05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9626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626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altLang="en-US" sz="1200" b="0">
                <a:solidFill>
                  <a:schemeClr val="tx1"/>
                </a:solidFill>
                <a:latin typeface="Arial" panose="020B0604020202020204" pitchFamily="34" charset="0"/>
              </a:rPr>
              <a:t>单击此处编辑母版文本样式</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第二级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第三级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第四级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第五级</a:t>
            </a:r>
            <a:endParaRPr lang="zh-CN" altLang="en-US"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fld id="{4DB254F3-F443-4ED3-8BA0-7B6B5ABB885B}"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fld id="{D2C1087A-43F2-4E49-9516-0F7DB2EFBF34}" type="slidenum">
              <a:rPr lang="en-US" altLang="zh-CN" sz="1200" b="0" smtClean="0"/>
            </a:fld>
            <a:endParaRPr lang="en-US" altLang="zh-CN" sz="1200" b="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DA941F3-3011-4074-9053-5A9396A5590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38DC0BDB-DF35-4349-9818-43A6BFE61C3B}" type="slidenum">
              <a:rPr lang="zh-CN" altLang="en-US"/>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0BECBDA-202E-4A0C-9076-3275662952DB}"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D55CE39-9D3B-4278-ADF3-40226833608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51F04E8-01BD-4756-8D05-88D4535210B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5616714A-909A-4468-B12F-344792DA4D4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p:txBody>
          <a:bodyPr/>
          <a:lstStyle>
            <a:lvl1pPr>
              <a:defRPr/>
            </a:lvl1pPr>
          </a:lstStyle>
          <a:p>
            <a:pPr>
              <a:defRPr/>
            </a:pPr>
            <a:fld id="{12AC0223-5E97-4877-8B4E-AC2E98AD5D8B}"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826D9F4-9C17-493F-AFD0-50901914C1F9}" type="slidenum">
              <a:rPr lang="zh-CN" altLang="en-US"/>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512DD0F-630F-43E1-93EB-22A1C66C236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2AAC780-B969-424B-9B6B-942DDCA8321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015F138-5178-4521-9C45-4C3811252F2F}"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BAE6076-3C2D-4FD9-BDC7-4294318EB00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60BF77DD-9BFD-4B17-A08A-C6748797657D}"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1EC997-3485-4A8C-993A-4B553DE418A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D076E401-51DA-4FC4-A72D-A42D74E00E90}"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BFCBD15-87E8-4361-A872-5A2AE4DAE73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A5CB50B9-B745-4F08-8AF5-468245D3E6E5}"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4496473A-197E-4196-A133-7854DF3D4EE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74423151-863A-40D3-9448-949BB8DBBEA6}"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E0E3B4A4-EFC7-4394-8402-D39BD51958D5}"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EC4D5A9B-6622-43AF-AF2A-FC3494E55A6F}"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E468B6B-F073-45D3-A01A-285366FF482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C2102FD-ECD5-4BAB-985F-B7BB26770ADD}"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0A79E59-0296-474D-B970-F31B2E85291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7BE1B920-43B9-4CEC-B48C-858FB562AE86}"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0DEAF3A-BD2B-4834-890F-82B66E257CAE}"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BB8CA89E-ED85-4218-BF47-37B9B496CD0B}"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36C329E6-95C1-49BC-86A2-A15234C9A6E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446EDF4C-33BE-4C41-A76E-D478BC459C1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8A8C603-112C-4B9B-AB2C-EAA41AD50FB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2E4FBDCB-3A9B-4A37-93DB-FF8A61D35E93}"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B4AF87EF-A80B-4F44-9AE1-8021EE89276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82393360-BFE4-425E-9BA2-3B2C61F71F76}"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49ED0C-0EEF-46E7-9EB6-E27728328C9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20D7AC10-7199-499A-B2F6-4112BFA05A04}"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E3A6A2D-8200-44EA-906C-431403B091D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1C8C1675-C4FC-46C4-94EE-DF7731C0B404}"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B6D462B4-81A9-41E5-BB35-FC93B67EDAA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D34046BB-6535-443F-B9A0-D2D8F4295226}"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1F24DF6-22B1-4588-9195-9AC4AD9D9F0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6E1A56B1-CD4F-449E-95CD-04C05C935D7E}"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AD9E9F0-269B-4423-964F-1F752A2DD95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4F9273D4-3BD7-46D8-89E8-85C5D13E4A88}"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46DCA5-D4C4-4B28-8A8B-D043082DA29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DEF978D9-40EF-4FDB-864C-4F9BDDDD1AA9}"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EC648D0-80C1-438F-B76E-4031B0DE93A7}"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863A6FDC-A909-41E3-8AFD-ABC23BE35EAF}" type="datetime1">
              <a:rPr lang="zh-CN" altLang="en-US" smtClean="0"/>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2F5B9968-9566-482F-8D07-DF396EFBFB95}"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timing>
    <p:tnLst>
      <p:par>
        <p:cTn id="1" dur="indefinite" restart="never" nodeType="tmRoot"/>
      </p:par>
    </p:tnLst>
  </p:timing>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2051"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205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7AD05428-6664-47B0-8681-A09682F7F1F9}" type="datetime1">
              <a:rPr lang="zh-CN" altLang="en-US" smtClean="0"/>
            </a:fld>
            <a:endParaRPr lang="zh-CN"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B8994E1C-AFA6-403C-A1EE-FAB496D0981D}"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zoom/>
  </p:transition>
  <p:timing>
    <p:tnLst>
      <p:par>
        <p:cTn id="1" dur="indefinite" restart="never" nodeType="tmRoot"/>
      </p:par>
    </p:tnLst>
  </p:timing>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0" Type="http://schemas.openxmlformats.org/officeDocument/2006/relationships/slideLayout" Target="../slideLayouts/slideLayout13.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5.png"/><Relationship Id="rId1" Type="http://schemas.openxmlformats.org/officeDocument/2006/relationships/image" Target="../media/image44.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4.xml"/><Relationship Id="rId5" Type="http://schemas.openxmlformats.org/officeDocument/2006/relationships/image" Target="../media/image57.emf"/><Relationship Id="rId4" Type="http://schemas.openxmlformats.org/officeDocument/2006/relationships/image" Target="../media/image56.png"/><Relationship Id="rId3" Type="http://schemas.openxmlformats.org/officeDocument/2006/relationships/oleObject" Target="../embeddings/oleObject3.bin"/><Relationship Id="rId2" Type="http://schemas.openxmlformats.org/officeDocument/2006/relationships/image" Target="../media/image55.png"/><Relationship Id="rId1"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wmf"/></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844675"/>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2051050" y="3140075"/>
            <a:ext cx="4968875" cy="5778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2</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章 </a:t>
            </a:r>
            <a:r>
              <a:rPr lang="zh-CN" altLang="zh-CN"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操作系统</a:t>
            </a:r>
            <a:r>
              <a:rPr lang="zh-CN" altLang="zh-CN"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基础</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3076" name="直接连接符 2"/>
          <p:cNvSpPr>
            <a:spLocks noChangeShapeType="1"/>
          </p:cNvSpPr>
          <p:nvPr/>
        </p:nvSpPr>
        <p:spPr bwMode="auto">
          <a:xfrm>
            <a:off x="288925" y="4653136"/>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7" name="矩形 3"/>
          <p:cNvSpPr>
            <a:spLocks noChangeArrowheads="1"/>
          </p:cNvSpPr>
          <p:nvPr/>
        </p:nvSpPr>
        <p:spPr bwMode="auto">
          <a:xfrm>
            <a:off x="288925" y="4725144"/>
            <a:ext cx="8604250" cy="1785104"/>
          </a:xfrm>
          <a:prstGeom prst="rect">
            <a:avLst/>
          </a:prstGeom>
          <a:solidFill>
            <a:srgbClr val="FFFFCC"/>
          </a:solidFill>
          <a:ln>
            <a:noFill/>
          </a:ln>
        </p:spPr>
        <p:txBody>
          <a:bodyPr>
            <a:spAutoFit/>
          </a:bodyPr>
          <a:lstStyle/>
          <a:p>
            <a:r>
              <a:rPr lang="en-US" altLang="zh-CN" dirty="0" smtClean="0">
                <a:solidFill>
                  <a:srgbClr val="00B050"/>
                </a:solidFill>
              </a:rPr>
              <a:t>        </a:t>
            </a:r>
            <a:r>
              <a:rPr lang="zh-CN" altLang="zh-CN" dirty="0" smtClean="0">
                <a:solidFill>
                  <a:schemeClr val="tx1"/>
                </a:solidFill>
              </a:rPr>
              <a:t>计算机</a:t>
            </a:r>
            <a:r>
              <a:rPr lang="zh-CN" altLang="zh-CN" dirty="0">
                <a:solidFill>
                  <a:schemeClr val="tx1"/>
                </a:solidFill>
              </a:rPr>
              <a:t>由硬件系统和软件系统所组成，没有安装任何软件的计算机称为裸机，此时用户无法使用计算机做有意义的工作。操作系统是为了提高计算机的工作效率和方便用户使用计算机而配备的一种系统软件。用户控制和管理操作系统，统一调配硬件、软件等各种资源，可提高计算机资源的使用效率。</a:t>
            </a:r>
            <a:endParaRPr lang="zh-CN" altLang="zh-CN" dirty="0">
              <a:solidFill>
                <a:schemeClr val="tx1"/>
              </a:solidFill>
            </a:endParaRPr>
          </a:p>
        </p:txBody>
      </p:sp>
      <p:sp>
        <p:nvSpPr>
          <p:cNvPr id="2" name="日期占位符 1"/>
          <p:cNvSpPr>
            <a:spLocks noGrp="1"/>
          </p:cNvSpPr>
          <p:nvPr>
            <p:ph type="dt" sz="half" idx="10"/>
          </p:nvPr>
        </p:nvSpPr>
        <p:spPr/>
        <p:txBody>
          <a:bodyPr/>
          <a:lstStyle/>
          <a:p>
            <a:pPr>
              <a:defRPr/>
            </a:pPr>
            <a:fld id="{380E1B50-3E15-4EB0-B965-7B686E769AD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en-US" sz="3600">
              <a:solidFill>
                <a:srgbClr val="990000"/>
              </a:solidFill>
              <a:ea typeface="黑体" panose="02010609060101010101" pitchFamily="49" charset="-122"/>
              <a:sym typeface="华文新魏" panose="02010800040101010101" pitchFamily="2" charset="-122"/>
            </a:endParaRPr>
          </a:p>
        </p:txBody>
      </p:sp>
      <p:sp>
        <p:nvSpPr>
          <p:cNvPr id="2253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22532" name="Rectangle 2"/>
          <p:cNvSpPr txBox="1">
            <a:spLocks noChangeArrowheads="1"/>
          </p:cNvSpPr>
          <p:nvPr/>
        </p:nvSpPr>
        <p:spPr bwMode="auto">
          <a:xfrm>
            <a:off x="215516" y="98143"/>
            <a:ext cx="838867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3200" dirty="0" smtClean="0">
                <a:solidFill>
                  <a:srgbClr val="800000"/>
                </a:solidFill>
                <a:latin typeface="华文楷体" panose="02010600040101010101" pitchFamily="2" charset="-122"/>
                <a:ea typeface="华文楷体" panose="02010600040101010101" pitchFamily="2" charset="-122"/>
                <a:sym typeface="Times New Roman" panose="02020603050405020304" pitchFamily="18" charset="0"/>
              </a:rPr>
              <a:t>2.2.1 Windows </a:t>
            </a:r>
            <a:r>
              <a:rPr lang="zh-CN" altLang="en-US" sz="3200" dirty="0">
                <a:solidFill>
                  <a:srgbClr val="800000"/>
                </a:solidFill>
                <a:latin typeface="华文楷体" panose="02010600040101010101" pitchFamily="2" charset="-122"/>
                <a:ea typeface="华文楷体" panose="02010600040101010101" pitchFamily="2" charset="-122"/>
                <a:sym typeface="Times New Roman" panose="02020603050405020304" pitchFamily="18" charset="0"/>
              </a:rPr>
              <a:t>发展历程</a:t>
            </a:r>
            <a:endParaRPr lang="zh-CN" altLang="zh-CN" sz="3200" dirty="0">
              <a:solidFill>
                <a:srgbClr val="800000"/>
              </a:solidFill>
              <a:latin typeface="华文楷体" panose="02010600040101010101" pitchFamily="2" charset="-122"/>
              <a:ea typeface="华文楷体" panose="02010600040101010101" pitchFamily="2" charset="-122"/>
              <a:sym typeface="Times New Roman" panose="02020603050405020304" pitchFamily="18" charset="0"/>
            </a:endParaRPr>
          </a:p>
        </p:txBody>
      </p:sp>
      <p:pic>
        <p:nvPicPr>
          <p:cNvPr id="22533" name="Picture 7"/>
          <p:cNvPicPr>
            <a:picLocks noChangeAspect="1" noChangeArrowheads="1"/>
          </p:cNvPicPr>
          <p:nvPr/>
        </p:nvPicPr>
        <p:blipFill>
          <a:blip r:embed="rId1">
            <a:extLst>
              <a:ext uri="{28A0092B-C50C-407E-A947-70E740481C1C}">
                <a14:useLocalDpi xmlns:a14="http://schemas.microsoft.com/office/drawing/2010/main" val="0"/>
              </a:ext>
            </a:extLst>
          </a:blip>
          <a:srcRect l="15959" t="27539" r="17606" b="8984"/>
          <a:stretch>
            <a:fillRect/>
          </a:stretch>
        </p:blipFill>
        <p:spPr bwMode="auto">
          <a:xfrm>
            <a:off x="2335213" y="805966"/>
            <a:ext cx="6808787"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bwMode="auto">
          <a:xfrm>
            <a:off x="1364" y="718778"/>
            <a:ext cx="2324100" cy="32385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1985</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1.0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7" name="圆角矩形 6"/>
          <p:cNvSpPr/>
          <p:nvPr/>
        </p:nvSpPr>
        <p:spPr bwMode="auto">
          <a:xfrm>
            <a:off x="1364" y="1207728"/>
            <a:ext cx="2324100" cy="261938"/>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1987</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2.0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8" name="圆角矩形 7"/>
          <p:cNvSpPr/>
          <p:nvPr/>
        </p:nvSpPr>
        <p:spPr bwMode="auto">
          <a:xfrm>
            <a:off x="1364" y="1664928"/>
            <a:ext cx="2324100" cy="26670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1990</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3.0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9" name="圆角矩形 8"/>
          <p:cNvSpPr/>
          <p:nvPr/>
        </p:nvSpPr>
        <p:spPr bwMode="auto">
          <a:xfrm>
            <a:off x="-8161" y="2122128"/>
            <a:ext cx="2325688" cy="300038"/>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1994Windows 3.2</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0" name="圆角矩形 9"/>
          <p:cNvSpPr/>
          <p:nvPr/>
        </p:nvSpPr>
        <p:spPr bwMode="auto">
          <a:xfrm>
            <a:off x="-8161" y="2599966"/>
            <a:ext cx="2325688" cy="30480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1995</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95</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1" name="圆角矩形 10"/>
          <p:cNvSpPr/>
          <p:nvPr/>
        </p:nvSpPr>
        <p:spPr bwMode="auto">
          <a:xfrm>
            <a:off x="1364" y="3144478"/>
            <a:ext cx="2324100" cy="290512"/>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1998</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98</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2" name="圆角矩形 11"/>
          <p:cNvSpPr/>
          <p:nvPr/>
        </p:nvSpPr>
        <p:spPr bwMode="auto">
          <a:xfrm>
            <a:off x="14064" y="3641365"/>
            <a:ext cx="2325688" cy="30480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1999</a:t>
            </a:r>
            <a:r>
              <a:rPr lang="zh-CN" altLang="en-US" sz="1000" b="0" dirty="0">
                <a:latin typeface="Verdana" panose="020B0604030504040204" pitchFamily="34" charset="0"/>
                <a:ea typeface="宋体" panose="02010600030101010101" pitchFamily="2" charset="-122"/>
              </a:rPr>
              <a:t>年</a:t>
            </a:r>
            <a:r>
              <a:rPr lang="zh-CN" altLang="en-US" sz="1000" dirty="0"/>
              <a:t>年底</a:t>
            </a:r>
            <a:r>
              <a:rPr lang="en-US" altLang="zh-CN" sz="1000" b="0" dirty="0">
                <a:latin typeface="Verdana" panose="020B0604030504040204" pitchFamily="34" charset="0"/>
                <a:ea typeface="宋体" panose="02010600030101010101" pitchFamily="2" charset="-122"/>
              </a:rPr>
              <a:t>Windows 2000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3" name="圆角矩形 12"/>
          <p:cNvSpPr/>
          <p:nvPr/>
        </p:nvSpPr>
        <p:spPr bwMode="auto">
          <a:xfrm>
            <a:off x="-4986" y="4174765"/>
            <a:ext cx="2324100" cy="30480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dirty="0"/>
              <a:t>2000</a:t>
            </a:r>
            <a:r>
              <a:rPr lang="zh-CN" altLang="en-US" sz="1000" b="0" dirty="0">
                <a:latin typeface="Verdana" panose="020B0604030504040204" pitchFamily="34" charset="0"/>
                <a:ea typeface="宋体" panose="02010600030101010101" pitchFamily="2" charset="-122"/>
              </a:rPr>
              <a:t>年</a:t>
            </a:r>
            <a:r>
              <a:rPr lang="en-US" altLang="zh-CN" sz="1000" dirty="0"/>
              <a:t>9</a:t>
            </a:r>
            <a:r>
              <a:rPr lang="zh-CN" altLang="en-US" sz="1000" b="0" dirty="0">
                <a:latin typeface="Verdana" panose="020B0604030504040204" pitchFamily="34" charset="0"/>
                <a:ea typeface="宋体" panose="02010600030101010101" pitchFamily="2" charset="-122"/>
              </a:rPr>
              <a:t>月</a:t>
            </a:r>
            <a:r>
              <a:rPr lang="en-US" altLang="zh-CN" sz="1000" b="0" dirty="0">
                <a:latin typeface="Verdana" panose="020B0604030504040204" pitchFamily="34" charset="0"/>
                <a:ea typeface="宋体" panose="02010600030101010101" pitchFamily="2" charset="-122"/>
              </a:rPr>
              <a:t>14</a:t>
            </a:r>
            <a:r>
              <a:rPr lang="zh-CN" altLang="en-US" sz="1000" b="0" dirty="0">
                <a:latin typeface="Verdana" panose="020B0604030504040204" pitchFamily="34" charset="0"/>
                <a:ea typeface="宋体" panose="02010600030101010101" pitchFamily="2" charset="-122"/>
              </a:rPr>
              <a:t>日</a:t>
            </a:r>
            <a:r>
              <a:rPr lang="en-US" altLang="zh-CN" sz="1000" b="0" dirty="0">
                <a:latin typeface="Verdana" panose="020B0604030504040204" pitchFamily="34" charset="0"/>
                <a:ea typeface="宋体" panose="02010600030101010101" pitchFamily="2" charset="-122"/>
              </a:rPr>
              <a:t>Windows  me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4" name="圆角矩形 13"/>
          <p:cNvSpPr/>
          <p:nvPr/>
        </p:nvSpPr>
        <p:spPr bwMode="auto">
          <a:xfrm>
            <a:off x="-8161" y="4687528"/>
            <a:ext cx="2325688" cy="328612"/>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2001</a:t>
            </a:r>
            <a:r>
              <a:rPr lang="zh-CN" altLang="en-US" sz="1000" b="0" dirty="0">
                <a:latin typeface="Verdana" panose="020B0604030504040204" pitchFamily="34" charset="0"/>
                <a:ea typeface="宋体" panose="02010600030101010101" pitchFamily="2" charset="-122"/>
              </a:rPr>
              <a:t>年</a:t>
            </a:r>
            <a:r>
              <a:rPr lang="en-US" altLang="zh-CN" sz="1000" dirty="0"/>
              <a:t>10</a:t>
            </a:r>
            <a:r>
              <a:rPr lang="zh-CN" altLang="en-US" sz="1000" b="0" dirty="0">
                <a:latin typeface="Verdana" panose="020B0604030504040204" pitchFamily="34" charset="0"/>
                <a:ea typeface="宋体" panose="02010600030101010101" pitchFamily="2" charset="-122"/>
              </a:rPr>
              <a:t>月</a:t>
            </a:r>
            <a:r>
              <a:rPr lang="en-US" altLang="zh-CN" sz="1000" b="0" dirty="0">
                <a:latin typeface="Verdana" panose="020B0604030504040204" pitchFamily="34" charset="0"/>
                <a:ea typeface="宋体" panose="02010600030101010101" pitchFamily="2" charset="-122"/>
              </a:rPr>
              <a:t>25</a:t>
            </a:r>
            <a:r>
              <a:rPr lang="zh-CN" altLang="en-US" sz="1000" b="0" dirty="0">
                <a:latin typeface="Verdana" panose="020B0604030504040204" pitchFamily="34" charset="0"/>
                <a:ea typeface="宋体" panose="02010600030101010101" pitchFamily="2" charset="-122"/>
              </a:rPr>
              <a:t>日</a:t>
            </a:r>
            <a:r>
              <a:rPr lang="en-US" altLang="zh-CN" sz="1000" b="0" dirty="0">
                <a:latin typeface="Verdana" panose="020B0604030504040204" pitchFamily="34" charset="0"/>
                <a:ea typeface="宋体" panose="02010600030101010101" pitchFamily="2" charset="-122"/>
              </a:rPr>
              <a:t>Windows  </a:t>
            </a:r>
            <a:r>
              <a:rPr lang="en-US" altLang="zh-CN" sz="1000" b="0" dirty="0" err="1">
                <a:latin typeface="Verdana" panose="020B0604030504040204" pitchFamily="34" charset="0"/>
                <a:ea typeface="宋体" panose="02010600030101010101" pitchFamily="2" charset="-122"/>
              </a:rPr>
              <a:t>xp</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5" name="圆角矩形 14"/>
          <p:cNvSpPr/>
          <p:nvPr/>
        </p:nvSpPr>
        <p:spPr bwMode="auto">
          <a:xfrm>
            <a:off x="-8161" y="5165365"/>
            <a:ext cx="2325688" cy="331788"/>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2006</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Vista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6" name="圆角矩形 15"/>
          <p:cNvSpPr/>
          <p:nvPr/>
        </p:nvSpPr>
        <p:spPr bwMode="auto">
          <a:xfrm>
            <a:off x="14064" y="5646378"/>
            <a:ext cx="2325688" cy="34290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dirty="0"/>
              <a:t>2009</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Windows  7 </a:t>
            </a:r>
            <a:r>
              <a:rPr lang="zh-CN" altLang="en-US" sz="1000" b="0" dirty="0">
                <a:latin typeface="Verdana" panose="020B0604030504040204" pitchFamily="34" charset="0"/>
                <a:ea typeface="宋体" panose="02010600030101010101" pitchFamily="2" charset="-122"/>
              </a:rPr>
              <a:t>发布</a:t>
            </a:r>
            <a:endParaRPr lang="zh-CN" altLang="en-US" sz="1000" b="0" dirty="0">
              <a:latin typeface="Verdana" panose="020B0604030504040204" pitchFamily="34" charset="0"/>
              <a:ea typeface="宋体" panose="02010600030101010101" pitchFamily="2" charset="-122"/>
            </a:endParaRPr>
          </a:p>
        </p:txBody>
      </p:sp>
      <p:sp>
        <p:nvSpPr>
          <p:cNvPr id="17" name="圆角矩形 16"/>
          <p:cNvSpPr/>
          <p:nvPr/>
        </p:nvSpPr>
        <p:spPr bwMode="auto">
          <a:xfrm>
            <a:off x="14064" y="6159140"/>
            <a:ext cx="2325688" cy="330200"/>
          </a:xfrm>
          <a:prstGeom prst="roundRect">
            <a:avLst/>
          </a:prstGeom>
          <a:solidFill>
            <a:schemeClr val="accent1">
              <a:lumMod val="50000"/>
            </a:schemeClr>
          </a:solidFill>
          <a:ln>
            <a:noFill/>
          </a:ln>
          <a:effectLst/>
        </p:spPr>
        <p:txBody>
          <a:bodyPr/>
          <a:lstStyle/>
          <a:p>
            <a:pPr eaLnBrk="1" hangingPunct="1">
              <a:spcBef>
                <a:spcPct val="20000"/>
              </a:spcBef>
              <a:defRPr/>
            </a:pPr>
            <a:r>
              <a:rPr lang="en-US" altLang="zh-CN" sz="1000" b="0" dirty="0">
                <a:latin typeface="Verdana" panose="020B0604030504040204" pitchFamily="34" charset="0"/>
                <a:ea typeface="宋体" panose="02010600030101010101" pitchFamily="2" charset="-122"/>
              </a:rPr>
              <a:t>2012</a:t>
            </a:r>
            <a:r>
              <a:rPr lang="zh-CN" altLang="en-US" sz="1000" b="0" dirty="0">
                <a:latin typeface="Verdana" panose="020B0604030504040204" pitchFamily="34" charset="0"/>
                <a:ea typeface="宋体" panose="02010600030101010101" pitchFamily="2" charset="-122"/>
              </a:rPr>
              <a:t>年</a:t>
            </a:r>
            <a:r>
              <a:rPr lang="en-US" altLang="zh-CN" sz="1000" b="0" dirty="0">
                <a:latin typeface="Verdana" panose="020B0604030504040204" pitchFamily="34" charset="0"/>
                <a:ea typeface="宋体" panose="02010600030101010101" pitchFamily="2" charset="-122"/>
              </a:rPr>
              <a:t>2</a:t>
            </a:r>
            <a:r>
              <a:rPr lang="zh-CN" altLang="en-US" sz="1000" b="0" dirty="0">
                <a:latin typeface="Verdana" panose="020B0604030504040204" pitchFamily="34" charset="0"/>
                <a:ea typeface="宋体" panose="02010600030101010101" pitchFamily="2" charset="-122"/>
              </a:rPr>
              <a:t>月</a:t>
            </a:r>
            <a:r>
              <a:rPr lang="en-US" altLang="zh-CN" sz="1000" b="0" dirty="0">
                <a:latin typeface="Verdana" panose="020B0604030504040204" pitchFamily="34" charset="0"/>
                <a:ea typeface="宋体" panose="02010600030101010101" pitchFamily="2" charset="-122"/>
              </a:rPr>
              <a:t>Windows  8 </a:t>
            </a:r>
            <a:r>
              <a:rPr lang="zh-CN" altLang="en-US" sz="1000" b="0" dirty="0">
                <a:latin typeface="Verdana" panose="020B0604030504040204" pitchFamily="34" charset="0"/>
                <a:ea typeface="宋体" panose="02010600030101010101" pitchFamily="2" charset="-122"/>
              </a:rPr>
              <a:t>预览版发布</a:t>
            </a:r>
            <a:endParaRPr lang="zh-CN" altLang="en-US" sz="1000" b="0" dirty="0">
              <a:latin typeface="Verdana" panose="020B0604030504040204" pitchFamily="34" charset="0"/>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AD729C2A-EC47-4E7B-9A61-EBA753AD783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431987" y="980728"/>
            <a:ext cx="8136457" cy="5366407"/>
          </a:xfrm>
        </p:spPr>
        <p:txBody>
          <a:bodyPr/>
          <a:lstStyle/>
          <a:p>
            <a:pPr lvl="1" eaLnBrk="1" hangingPunct="1">
              <a:lnSpc>
                <a:spcPct val="120000"/>
              </a:lnSpc>
              <a:buBlip>
                <a:blip r:embed="rId1"/>
              </a:buBlip>
            </a:pPr>
            <a:r>
              <a:rPr lang="zh-CN" altLang="zh-CN" sz="2400" dirty="0">
                <a:latin typeface="+mj-ea"/>
                <a:ea typeface="+mj-ea"/>
              </a:rPr>
              <a:t>简单直观：采用更个性化的图形化用户界面，更简单的桌面操作方式。</a:t>
            </a:r>
            <a:r>
              <a:rPr lang="zh-CN" altLang="en-US" sz="2600" b="1" dirty="0" smtClean="0">
                <a:latin typeface="+mj-ea"/>
                <a:ea typeface="+mj-ea"/>
              </a:rPr>
              <a:t>。</a:t>
            </a:r>
            <a:endParaRPr lang="zh-CN" altLang="en-US" sz="2600" b="1" dirty="0" smtClean="0">
              <a:latin typeface="+mj-ea"/>
              <a:ea typeface="+mj-ea"/>
            </a:endParaRPr>
          </a:p>
          <a:p>
            <a:pPr lvl="1" eaLnBrk="1" hangingPunct="1">
              <a:lnSpc>
                <a:spcPct val="120000"/>
              </a:lnSpc>
              <a:buBlip>
                <a:blip r:embed="rId1"/>
              </a:buBlip>
            </a:pPr>
            <a:r>
              <a:rPr lang="zh-CN" altLang="zh-CN" sz="2400" dirty="0">
                <a:latin typeface="+mj-ea"/>
                <a:ea typeface="+mj-ea"/>
              </a:rPr>
              <a:t>安全性更高：改进了基于功能的合法性和用户账号管理，在</a:t>
            </a:r>
            <a:r>
              <a:rPr lang="en-US" altLang="zh-CN" sz="2400" dirty="0">
                <a:latin typeface="+mj-ea"/>
                <a:ea typeface="+mj-ea"/>
              </a:rPr>
              <a:t>Windows 7</a:t>
            </a:r>
            <a:r>
              <a:rPr lang="zh-CN" altLang="zh-CN" sz="2400" dirty="0">
                <a:latin typeface="+mj-ea"/>
                <a:ea typeface="+mj-ea"/>
              </a:rPr>
              <a:t>中，微软引进了全新的</a:t>
            </a:r>
            <a:r>
              <a:rPr lang="en-US" altLang="zh-CN" sz="2400" dirty="0" err="1">
                <a:latin typeface="+mj-ea"/>
                <a:ea typeface="+mj-ea"/>
              </a:rPr>
              <a:t>ActionCenter</a:t>
            </a:r>
            <a:r>
              <a:rPr lang="zh-CN" altLang="zh-CN" sz="2400" dirty="0" smtClean="0">
                <a:latin typeface="+mj-ea"/>
                <a:ea typeface="+mj-ea"/>
              </a:rPr>
              <a:t>概念</a:t>
            </a:r>
            <a:r>
              <a:rPr lang="zh-CN" altLang="en-US" sz="2400" dirty="0" smtClean="0">
                <a:latin typeface="+mj-ea"/>
                <a:ea typeface="+mj-ea"/>
              </a:rPr>
              <a:t>。</a:t>
            </a:r>
            <a:endParaRPr lang="en-US" altLang="zh-CN" sz="2400" dirty="0" smtClean="0">
              <a:latin typeface="+mj-ea"/>
              <a:ea typeface="+mj-ea"/>
            </a:endParaRPr>
          </a:p>
          <a:p>
            <a:pPr lvl="1" eaLnBrk="1" hangingPunct="1">
              <a:lnSpc>
                <a:spcPct val="120000"/>
              </a:lnSpc>
              <a:buBlip>
                <a:blip r:embed="rId1"/>
              </a:buBlip>
            </a:pPr>
            <a:r>
              <a:rPr lang="zh-CN" altLang="en-US" sz="2400" dirty="0" smtClean="0">
                <a:latin typeface="+mj-ea"/>
                <a:ea typeface="+mj-ea"/>
              </a:rPr>
              <a:t>性能更强大</a:t>
            </a:r>
            <a:endParaRPr lang="en-US" altLang="zh-CN" sz="2400" dirty="0" smtClean="0">
              <a:latin typeface="+mj-ea"/>
              <a:ea typeface="+mj-ea"/>
            </a:endParaRPr>
          </a:p>
          <a:p>
            <a:pPr lvl="1" eaLnBrk="1" hangingPunct="1">
              <a:lnSpc>
                <a:spcPct val="120000"/>
              </a:lnSpc>
              <a:buBlip>
                <a:blip r:embed="rId1"/>
              </a:buBlip>
            </a:pPr>
            <a:r>
              <a:rPr lang="zh-CN" altLang="zh-CN" sz="2400" dirty="0" smtClean="0">
                <a:latin typeface="+mj-ea"/>
                <a:ea typeface="+mj-ea"/>
              </a:rPr>
              <a:t>兼容性</a:t>
            </a:r>
            <a:r>
              <a:rPr lang="zh-CN" altLang="zh-CN" sz="2400" dirty="0">
                <a:latin typeface="+mj-ea"/>
                <a:ea typeface="+mj-ea"/>
              </a:rPr>
              <a:t>更</a:t>
            </a:r>
            <a:r>
              <a:rPr lang="zh-CN" altLang="zh-CN" sz="2400" dirty="0" smtClean="0">
                <a:latin typeface="+mj-ea"/>
                <a:ea typeface="+mj-ea"/>
              </a:rPr>
              <a:t>强</a:t>
            </a:r>
            <a:endParaRPr lang="en-US" altLang="zh-CN" sz="2400" dirty="0" smtClean="0">
              <a:latin typeface="+mj-ea"/>
              <a:ea typeface="+mj-ea"/>
            </a:endParaRPr>
          </a:p>
          <a:p>
            <a:pPr lvl="1" eaLnBrk="1" hangingPunct="1">
              <a:lnSpc>
                <a:spcPct val="120000"/>
              </a:lnSpc>
              <a:buBlip>
                <a:blip r:embed="rId1"/>
              </a:buBlip>
            </a:pPr>
            <a:r>
              <a:rPr lang="zh-CN" altLang="zh-CN" sz="2400" dirty="0">
                <a:latin typeface="+mj-ea"/>
                <a:ea typeface="+mj-ea"/>
              </a:rPr>
              <a:t>快速跳转</a:t>
            </a:r>
            <a:r>
              <a:rPr lang="zh-CN" altLang="zh-CN" sz="2400" dirty="0" smtClean="0">
                <a:latin typeface="+mj-ea"/>
                <a:ea typeface="+mj-ea"/>
              </a:rPr>
              <a:t>列表</a:t>
            </a:r>
            <a:r>
              <a:rPr lang="zh-CN" altLang="en-US" sz="2400" dirty="0" smtClean="0">
                <a:latin typeface="+mj-ea"/>
                <a:ea typeface="+mj-ea"/>
              </a:rPr>
              <a:t>，</a:t>
            </a:r>
            <a:r>
              <a:rPr lang="zh-CN" altLang="zh-CN" sz="2400" dirty="0">
                <a:latin typeface="+mj-ea"/>
                <a:ea typeface="+mj-ea"/>
              </a:rPr>
              <a:t>鼠标右键单击任务栏上的程序图标就可以打开快速跳转列表。每个用户都可以快速访问应用程序的所有选项</a:t>
            </a:r>
            <a:r>
              <a:rPr lang="zh-CN" altLang="zh-CN" sz="2400" dirty="0" smtClean="0">
                <a:latin typeface="+mj-ea"/>
                <a:ea typeface="+mj-ea"/>
              </a:rPr>
              <a:t>。</a:t>
            </a:r>
            <a:endParaRPr lang="en-US" altLang="zh-CN" sz="2400" dirty="0" smtClean="0">
              <a:latin typeface="+mj-ea"/>
              <a:ea typeface="+mj-ea"/>
            </a:endParaRPr>
          </a:p>
          <a:p>
            <a:pPr lvl="1" eaLnBrk="1" hangingPunct="1">
              <a:lnSpc>
                <a:spcPct val="120000"/>
              </a:lnSpc>
              <a:buBlip>
                <a:blip r:embed="rId1"/>
              </a:buBlip>
            </a:pPr>
            <a:r>
              <a:rPr lang="en-US" altLang="zh-CN" sz="2400" smtClean="0">
                <a:latin typeface="+mj-ea"/>
                <a:ea typeface="+mj-ea"/>
              </a:rPr>
              <a:t>  </a:t>
            </a:r>
            <a:endParaRPr lang="zh-CN" altLang="en-US" sz="2600" b="1" dirty="0" smtClean="0">
              <a:latin typeface="+mj-ea"/>
              <a:ea typeface="+mj-ea"/>
            </a:endParaRPr>
          </a:p>
        </p:txBody>
      </p:sp>
      <p:sp>
        <p:nvSpPr>
          <p:cNvPr id="5" name="Rectangle 2"/>
          <p:cNvSpPr>
            <a:spLocks noChangeArrowheads="1"/>
          </p:cNvSpPr>
          <p:nvPr/>
        </p:nvSpPr>
        <p:spPr bwMode="auto">
          <a:xfrm>
            <a:off x="508" y="571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2.2.2 Windows </a:t>
            </a:r>
            <a:r>
              <a:rPr lang="en-US" altLang="zh-CN" sz="3600" dirty="0">
                <a:solidFill>
                  <a:srgbClr val="990000"/>
                </a:solidFill>
                <a:ea typeface="黑体" panose="02010609060101010101" pitchFamily="49" charset="-122"/>
              </a:rPr>
              <a:t>7 </a:t>
            </a:r>
            <a:r>
              <a:rPr lang="zh-CN" altLang="en-US" sz="3600" dirty="0" smtClean="0">
                <a:solidFill>
                  <a:srgbClr val="990000"/>
                </a:solidFill>
                <a:ea typeface="黑体" panose="02010609060101010101" pitchFamily="49" charset="-122"/>
              </a:rPr>
              <a:t>的特性</a:t>
            </a:r>
            <a:endParaRPr lang="en-US" altLang="zh-CN" sz="3600" dirty="0">
              <a:solidFill>
                <a:srgbClr val="99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BE6E7742-15D2-4E29-8E67-AD3D3603566C}"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spd="med">
    <p:cover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508" y="428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110000"/>
              </a:lnSpc>
              <a:spcBef>
                <a:spcPct val="10000"/>
              </a:spcBef>
            </a:pPr>
            <a:r>
              <a:rPr lang="en-US" altLang="zh-CN" sz="3600" dirty="0" smtClean="0">
                <a:solidFill>
                  <a:srgbClr val="990000"/>
                </a:solidFill>
                <a:ea typeface="黑体" panose="02010609060101010101" pitchFamily="49" charset="-122"/>
              </a:rPr>
              <a:t>   Windows7</a:t>
            </a:r>
            <a:r>
              <a:rPr lang="zh-CN" altLang="en-US" sz="3600" dirty="0" smtClean="0">
                <a:solidFill>
                  <a:srgbClr val="990000"/>
                </a:solidFill>
                <a:ea typeface="黑体" panose="02010609060101010101" pitchFamily="49" charset="-122"/>
              </a:rPr>
              <a:t>的安装和</a:t>
            </a:r>
            <a:r>
              <a:rPr lang="zh-CN" altLang="en-US" sz="3600" dirty="0">
                <a:solidFill>
                  <a:srgbClr val="990000"/>
                </a:solidFill>
                <a:ea typeface="黑体" panose="02010609060101010101" pitchFamily="49" charset="-122"/>
              </a:rPr>
              <a:t>启动</a:t>
            </a:r>
            <a:endParaRPr lang="zh-CN" altLang="en-US" sz="3600" dirty="0">
              <a:solidFill>
                <a:srgbClr val="990000"/>
              </a:solidFill>
              <a:ea typeface="黑体" panose="02010609060101010101" pitchFamily="49" charset="-122"/>
            </a:endParaRPr>
          </a:p>
        </p:txBody>
      </p:sp>
      <p:sp>
        <p:nvSpPr>
          <p:cNvPr id="25603" name="矩形 1"/>
          <p:cNvSpPr>
            <a:spLocks noChangeArrowheads="1"/>
          </p:cNvSpPr>
          <p:nvPr/>
        </p:nvSpPr>
        <p:spPr bwMode="auto">
          <a:xfrm>
            <a:off x="2286000" y="1350963"/>
            <a:ext cx="45720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20000"/>
              </a:lnSpc>
              <a:buFont typeface="Monotype Sorts"/>
              <a:buNone/>
            </a:pPr>
            <a:r>
              <a:rPr lang="en-US" altLang="zh-CN" sz="2000">
                <a:solidFill>
                  <a:srgbClr val="FFFFFF"/>
                </a:solidFill>
              </a:rPr>
              <a:t> </a:t>
            </a: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endParaRPr lang="en-US" altLang="zh-CN" sz="2000">
              <a:solidFill>
                <a:srgbClr val="FFFFFF"/>
              </a:solidFill>
            </a:endParaRPr>
          </a:p>
          <a:p>
            <a:pPr eaLnBrk="1" hangingPunct="1">
              <a:lnSpc>
                <a:spcPct val="120000"/>
              </a:lnSpc>
              <a:buFont typeface="Monotype Sorts"/>
              <a:buNone/>
            </a:pPr>
            <a:r>
              <a:rPr lang="en-US" altLang="zh-CN" sz="2000">
                <a:solidFill>
                  <a:srgbClr val="FFFFFF"/>
                </a:solidFill>
              </a:rPr>
              <a:t>       </a:t>
            </a:r>
            <a:endParaRPr lang="en-US" altLang="zh-CN" sz="2000">
              <a:solidFill>
                <a:srgbClr val="FFFFFF"/>
              </a:solidFill>
            </a:endParaRPr>
          </a:p>
          <a:p>
            <a:pPr eaLnBrk="1" hangingPunct="1">
              <a:lnSpc>
                <a:spcPct val="120000"/>
              </a:lnSpc>
              <a:buFont typeface="Monotype Sorts"/>
              <a:buNone/>
            </a:pPr>
            <a:r>
              <a:rPr lang="en-US" altLang="zh-CN" sz="2000">
                <a:solidFill>
                  <a:srgbClr val="FFFFFF"/>
                </a:solidFill>
              </a:rPr>
              <a:t>        </a:t>
            </a:r>
            <a:endParaRPr lang="zh-CN" altLang="en-US"/>
          </a:p>
        </p:txBody>
      </p:sp>
      <p:grpSp>
        <p:nvGrpSpPr>
          <p:cNvPr id="25604" name="Group 5"/>
          <p:cNvGrpSpPr/>
          <p:nvPr/>
        </p:nvGrpSpPr>
        <p:grpSpPr bwMode="auto">
          <a:xfrm>
            <a:off x="598488" y="2482850"/>
            <a:ext cx="8172450" cy="3887788"/>
            <a:chOff x="158" y="1071"/>
            <a:chExt cx="5602" cy="2722"/>
          </a:xfrm>
        </p:grpSpPr>
        <p:sp>
          <p:nvSpPr>
            <p:cNvPr id="25606" name="Rectangle 6"/>
            <p:cNvSpPr>
              <a:spLocks noChangeArrowheads="1"/>
            </p:cNvSpPr>
            <p:nvPr/>
          </p:nvSpPr>
          <p:spPr bwMode="auto">
            <a:xfrm>
              <a:off x="975" y="1162"/>
              <a:ext cx="1179" cy="263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tx1"/>
                  </a:solidFill>
                </a:rPr>
                <a:t>内 存</a:t>
              </a:r>
              <a:endParaRPr lang="zh-CN" altLang="en-US">
                <a:solidFill>
                  <a:schemeClr val="tx1"/>
                </a:solidFill>
              </a:endParaRPr>
            </a:p>
            <a:p>
              <a:pPr algn="ctr"/>
              <a:endParaRPr lang="zh-CN" altLang="en-US"/>
            </a:p>
            <a:p>
              <a:pPr algn="ctr"/>
              <a:endParaRPr lang="zh-CN" altLang="en-US"/>
            </a:p>
            <a:p>
              <a:pPr algn="ctr"/>
              <a:endParaRPr lang="zh-CN" altLang="en-US"/>
            </a:p>
            <a:p>
              <a:pPr algn="ctr"/>
              <a:endParaRPr lang="zh-CN" altLang="en-US"/>
            </a:p>
            <a:p>
              <a:pPr algn="ctr"/>
              <a:endParaRPr lang="zh-CN" altLang="en-US"/>
            </a:p>
            <a:p>
              <a:pPr algn="ctr"/>
              <a:endParaRPr lang="zh-CN" altLang="en-US"/>
            </a:p>
            <a:p>
              <a:pPr algn="ctr"/>
              <a:endParaRPr lang="en-US" altLang="zh-CN"/>
            </a:p>
          </p:txBody>
        </p:sp>
        <p:sp>
          <p:nvSpPr>
            <p:cNvPr id="25607" name="Oval 7"/>
            <p:cNvSpPr>
              <a:spLocks noChangeArrowheads="1"/>
            </p:cNvSpPr>
            <p:nvPr/>
          </p:nvSpPr>
          <p:spPr bwMode="auto">
            <a:xfrm>
              <a:off x="2336" y="1434"/>
              <a:ext cx="2177" cy="2177"/>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zh-CN" altLang="en-US">
                  <a:solidFill>
                    <a:schemeClr val="tx1"/>
                  </a:solidFill>
                </a:rPr>
                <a:t>硬</a:t>
              </a:r>
              <a:endParaRPr lang="zh-CN" altLang="en-US">
                <a:solidFill>
                  <a:schemeClr val="tx1"/>
                </a:solidFill>
              </a:endParaRPr>
            </a:p>
            <a:p>
              <a:pPr algn="ctr"/>
              <a:r>
                <a:rPr lang="zh-CN" altLang="en-US">
                  <a:solidFill>
                    <a:schemeClr val="tx1"/>
                  </a:solidFill>
                </a:rPr>
                <a:t>                       盘</a:t>
              </a:r>
              <a:endParaRPr lang="zh-CN" altLang="en-US">
                <a:solidFill>
                  <a:schemeClr val="tx1"/>
                </a:solidFill>
              </a:endParaRPr>
            </a:p>
            <a:p>
              <a:pPr algn="ctr"/>
              <a:endParaRPr lang="zh-CN" altLang="en-US"/>
            </a:p>
            <a:p>
              <a:pPr algn="ctr"/>
              <a:endParaRPr lang="zh-CN" altLang="en-US"/>
            </a:p>
            <a:p>
              <a:pPr algn="ctr"/>
              <a:endParaRPr lang="zh-CN" altLang="en-US"/>
            </a:p>
            <a:p>
              <a:pPr algn="ctr"/>
              <a:endParaRPr lang="en-US" altLang="zh-CN"/>
            </a:p>
          </p:txBody>
        </p:sp>
        <p:sp>
          <p:nvSpPr>
            <p:cNvPr id="25608" name="Oval 8"/>
            <p:cNvSpPr>
              <a:spLocks noChangeArrowheads="1"/>
            </p:cNvSpPr>
            <p:nvPr/>
          </p:nvSpPr>
          <p:spPr bwMode="auto">
            <a:xfrm>
              <a:off x="2608" y="1570"/>
              <a:ext cx="816" cy="862"/>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0000"/>
                  </a:solidFill>
                </a:rPr>
                <a:t>Win 7</a:t>
              </a:r>
              <a:endParaRPr lang="en-US" altLang="zh-CN" sz="2400">
                <a:solidFill>
                  <a:srgbClr val="FF0000"/>
                </a:solidFill>
              </a:endParaRPr>
            </a:p>
          </p:txBody>
        </p:sp>
        <p:sp>
          <p:nvSpPr>
            <p:cNvPr id="25609" name="Rectangle 9"/>
            <p:cNvSpPr>
              <a:spLocks noChangeArrowheads="1"/>
            </p:cNvSpPr>
            <p:nvPr/>
          </p:nvSpPr>
          <p:spPr bwMode="auto">
            <a:xfrm>
              <a:off x="975" y="2205"/>
              <a:ext cx="1179" cy="454"/>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chemeClr val="tx1"/>
                  </a:solidFill>
                </a:rPr>
                <a:t>Win</a:t>
              </a:r>
              <a:r>
                <a:rPr lang="zh-CN" altLang="en-US" sz="2400">
                  <a:solidFill>
                    <a:schemeClr val="tx1"/>
                  </a:solidFill>
                </a:rPr>
                <a:t>常驻区</a:t>
              </a:r>
              <a:endParaRPr lang="zh-CN" altLang="en-US" sz="2400">
                <a:solidFill>
                  <a:schemeClr val="tx1"/>
                </a:solidFill>
              </a:endParaRPr>
            </a:p>
          </p:txBody>
        </p:sp>
        <p:sp>
          <p:nvSpPr>
            <p:cNvPr id="25610" name="AutoShape 10"/>
            <p:cNvSpPr>
              <a:spLocks noChangeArrowheads="1"/>
            </p:cNvSpPr>
            <p:nvPr/>
          </p:nvSpPr>
          <p:spPr bwMode="auto">
            <a:xfrm rot="-964432">
              <a:off x="2019" y="1979"/>
              <a:ext cx="906" cy="769"/>
            </a:xfrm>
            <a:prstGeom prst="leftArrow">
              <a:avLst>
                <a:gd name="adj1" fmla="val 50000"/>
                <a:gd name="adj2" fmla="val 29454"/>
              </a:avLst>
            </a:prstGeom>
            <a:solidFill>
              <a:srgbClr val="CC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2"/>
                  </a:solidFill>
                </a:rPr>
                <a:t>启动时调入</a:t>
              </a:r>
              <a:endParaRPr lang="zh-CN" altLang="en-US" sz="2000">
                <a:solidFill>
                  <a:schemeClr val="tx2"/>
                </a:solidFill>
              </a:endParaRPr>
            </a:p>
          </p:txBody>
        </p:sp>
        <p:sp>
          <p:nvSpPr>
            <p:cNvPr id="25611" name="Rectangle 11"/>
            <p:cNvSpPr>
              <a:spLocks noChangeArrowheads="1"/>
            </p:cNvSpPr>
            <p:nvPr/>
          </p:nvSpPr>
          <p:spPr bwMode="auto">
            <a:xfrm>
              <a:off x="158" y="2024"/>
              <a:ext cx="453" cy="1224"/>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tx2"/>
                  </a:solidFill>
                </a:rPr>
                <a:t>C</a:t>
              </a:r>
              <a:endParaRPr lang="en-US" altLang="zh-CN">
                <a:solidFill>
                  <a:schemeClr val="tx2"/>
                </a:solidFill>
              </a:endParaRPr>
            </a:p>
            <a:p>
              <a:pPr algn="ctr"/>
              <a:r>
                <a:rPr lang="en-US" altLang="zh-CN">
                  <a:solidFill>
                    <a:schemeClr val="tx2"/>
                  </a:solidFill>
                </a:rPr>
                <a:t>P</a:t>
              </a:r>
              <a:endParaRPr lang="en-US" altLang="zh-CN">
                <a:solidFill>
                  <a:schemeClr val="tx2"/>
                </a:solidFill>
              </a:endParaRPr>
            </a:p>
            <a:p>
              <a:pPr algn="ctr"/>
              <a:r>
                <a:rPr lang="en-US" altLang="zh-CN">
                  <a:solidFill>
                    <a:schemeClr val="tx2"/>
                  </a:solidFill>
                </a:rPr>
                <a:t>U</a:t>
              </a:r>
              <a:endParaRPr lang="en-US" altLang="zh-CN">
                <a:solidFill>
                  <a:schemeClr val="tx2"/>
                </a:solidFill>
              </a:endParaRPr>
            </a:p>
          </p:txBody>
        </p:sp>
        <p:sp>
          <p:nvSpPr>
            <p:cNvPr id="25612" name="AutoShape 12"/>
            <p:cNvSpPr>
              <a:spLocks noChangeArrowheads="1"/>
            </p:cNvSpPr>
            <p:nvPr/>
          </p:nvSpPr>
          <p:spPr bwMode="auto">
            <a:xfrm>
              <a:off x="612" y="2342"/>
              <a:ext cx="363" cy="363"/>
            </a:xfrm>
            <a:prstGeom prst="leftRightArrow">
              <a:avLst>
                <a:gd name="adj1" fmla="val 50000"/>
                <a:gd name="adj2" fmla="val 20000"/>
              </a:avLst>
            </a:prstGeom>
            <a:solidFill>
              <a:srgbClr val="CCFF99"/>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99FF99"/>
                </a:solidFill>
              </a:endParaRPr>
            </a:p>
          </p:txBody>
        </p:sp>
        <p:sp>
          <p:nvSpPr>
            <p:cNvPr id="25613" name="Oval 13"/>
            <p:cNvSpPr>
              <a:spLocks noChangeArrowheads="1"/>
            </p:cNvSpPr>
            <p:nvPr/>
          </p:nvSpPr>
          <p:spPr bwMode="auto">
            <a:xfrm>
              <a:off x="2789" y="2704"/>
              <a:ext cx="726" cy="499"/>
            </a:xfrm>
            <a:prstGeom prst="ellipse">
              <a:avLst/>
            </a:prstGeom>
            <a:solidFill>
              <a:srgbClr val="CC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chemeClr val="tx1"/>
                  </a:solidFill>
                </a:rPr>
                <a:t>Word</a:t>
              </a:r>
              <a:endParaRPr lang="en-US" altLang="zh-CN" sz="2400">
                <a:solidFill>
                  <a:schemeClr val="tx1"/>
                </a:solidFill>
              </a:endParaRPr>
            </a:p>
          </p:txBody>
        </p:sp>
        <p:sp>
          <p:nvSpPr>
            <p:cNvPr id="25614" name="Oval 14"/>
            <p:cNvSpPr>
              <a:spLocks noChangeArrowheads="1"/>
            </p:cNvSpPr>
            <p:nvPr/>
          </p:nvSpPr>
          <p:spPr bwMode="auto">
            <a:xfrm>
              <a:off x="3515" y="2432"/>
              <a:ext cx="726" cy="635"/>
            </a:xfrm>
            <a:prstGeom prst="ellipse">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006600"/>
                  </a:solidFill>
                </a:rPr>
                <a:t>Excel</a:t>
              </a:r>
              <a:endParaRPr lang="en-US" altLang="zh-CN" sz="2400">
                <a:solidFill>
                  <a:srgbClr val="006600"/>
                </a:solidFill>
              </a:endParaRPr>
            </a:p>
          </p:txBody>
        </p:sp>
        <p:sp>
          <p:nvSpPr>
            <p:cNvPr id="25615" name="Oval 15"/>
            <p:cNvSpPr>
              <a:spLocks noChangeArrowheads="1"/>
            </p:cNvSpPr>
            <p:nvPr/>
          </p:nvSpPr>
          <p:spPr bwMode="auto">
            <a:xfrm>
              <a:off x="4785" y="1071"/>
              <a:ext cx="975" cy="953"/>
            </a:xfrm>
            <a:prstGeom prst="ellipse">
              <a:avLst/>
            </a:prstGeom>
            <a:solidFill>
              <a:schemeClr val="accent1"/>
            </a:solidFill>
            <a:ln w="28575">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rgbClr val="0000CC"/>
                  </a:solidFill>
                </a:rPr>
                <a:t>系统光盘</a:t>
              </a:r>
              <a:endParaRPr lang="zh-CN" altLang="en-US" sz="2400">
                <a:solidFill>
                  <a:srgbClr val="0000CC"/>
                </a:solidFill>
              </a:endParaRPr>
            </a:p>
          </p:txBody>
        </p:sp>
        <p:sp>
          <p:nvSpPr>
            <p:cNvPr id="25616" name="AutoShape 16"/>
            <p:cNvSpPr>
              <a:spLocks noChangeArrowheads="1"/>
            </p:cNvSpPr>
            <p:nvPr/>
          </p:nvSpPr>
          <p:spPr bwMode="auto">
            <a:xfrm rot="-1238157">
              <a:off x="4211" y="1570"/>
              <a:ext cx="665" cy="499"/>
            </a:xfrm>
            <a:prstGeom prst="leftArrow">
              <a:avLst>
                <a:gd name="adj1" fmla="val 50000"/>
                <a:gd name="adj2" fmla="val 33317"/>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rgbClr val="FF3300"/>
                  </a:solidFill>
                </a:rPr>
                <a:t>安装</a:t>
              </a:r>
              <a:endParaRPr lang="zh-CN" altLang="en-US" sz="2400">
                <a:solidFill>
                  <a:srgbClr val="FF3300"/>
                </a:solidFill>
              </a:endParaRPr>
            </a:p>
          </p:txBody>
        </p:sp>
      </p:grpSp>
      <p:sp>
        <p:nvSpPr>
          <p:cNvPr id="25605" name="矩形 2"/>
          <p:cNvSpPr>
            <a:spLocks noChangeArrowheads="1"/>
          </p:cNvSpPr>
          <p:nvPr/>
        </p:nvSpPr>
        <p:spPr bwMode="auto">
          <a:xfrm>
            <a:off x="792163" y="1089025"/>
            <a:ext cx="7164213" cy="1138773"/>
          </a:xfrm>
          <a:prstGeom prst="rect">
            <a:avLst/>
          </a:prstGeom>
          <a:solidFill>
            <a:schemeClr val="accent6">
              <a:lumMod val="40000"/>
              <a:lumOff val="60000"/>
            </a:schemeClr>
          </a:solidFill>
          <a:ln>
            <a:noFill/>
          </a:ln>
        </p:spPr>
        <p:txBody>
          <a:bodyPr wrap="square">
            <a:spAutoFit/>
          </a:bodyPr>
          <a:lstStyle/>
          <a:p>
            <a:pPr eaLnBrk="1" hangingPunct="1">
              <a:lnSpc>
                <a:spcPct val="110000"/>
              </a:lnSpc>
              <a:spcBef>
                <a:spcPct val="10000"/>
              </a:spcBef>
            </a:pPr>
            <a:r>
              <a:rPr lang="zh-CN" altLang="en-US" sz="2000" dirty="0">
                <a:solidFill>
                  <a:schemeClr val="tx1"/>
                </a:solidFill>
                <a:latin typeface="宋体" panose="02010600030101010101" pitchFamily="2" charset="-122"/>
              </a:rPr>
              <a:t>安装系统时已将</a:t>
            </a:r>
            <a:r>
              <a:rPr lang="en-US" altLang="zh-CN" sz="2000" dirty="0" smtClean="0">
                <a:solidFill>
                  <a:schemeClr val="tx1"/>
                </a:solidFill>
                <a:latin typeface="宋体" panose="02010600030101010101" pitchFamily="2" charset="-122"/>
              </a:rPr>
              <a:t>Windows 7</a:t>
            </a:r>
            <a:r>
              <a:rPr lang="zh-CN" altLang="en-US" sz="2000" dirty="0">
                <a:solidFill>
                  <a:schemeClr val="tx1"/>
                </a:solidFill>
                <a:latin typeface="宋体" panose="02010600030101010101" pitchFamily="2" charset="-122"/>
              </a:rPr>
              <a:t>系统存储在硬盘中</a:t>
            </a:r>
            <a:endParaRPr lang="zh-CN" altLang="en-US" sz="2000" dirty="0">
              <a:solidFill>
                <a:schemeClr val="tx1"/>
              </a:solidFill>
              <a:latin typeface="宋体" panose="02010600030101010101" pitchFamily="2" charset="-122"/>
            </a:endParaRPr>
          </a:p>
          <a:p>
            <a:pPr eaLnBrk="1" hangingPunct="1">
              <a:lnSpc>
                <a:spcPct val="110000"/>
              </a:lnSpc>
              <a:spcBef>
                <a:spcPct val="10000"/>
              </a:spcBef>
            </a:pPr>
            <a:r>
              <a:rPr lang="zh-CN" altLang="en-US" sz="2000" dirty="0">
                <a:solidFill>
                  <a:schemeClr val="tx1"/>
                </a:solidFill>
                <a:latin typeface="宋体" panose="02010600030101010101" pitchFamily="2" charset="-122"/>
              </a:rPr>
              <a:t>  </a:t>
            </a:r>
            <a:r>
              <a:rPr lang="zh-CN" altLang="en-US" sz="2000" dirty="0" smtClean="0">
                <a:solidFill>
                  <a:schemeClr val="tx1"/>
                </a:solidFill>
                <a:latin typeface="宋体" panose="02010600030101010101" pitchFamily="2" charset="-122"/>
              </a:rPr>
              <a:t>  启动</a:t>
            </a:r>
            <a:r>
              <a:rPr lang="zh-CN" altLang="en-US" sz="2000" dirty="0">
                <a:solidFill>
                  <a:schemeClr val="tx1"/>
                </a:solidFill>
                <a:latin typeface="宋体" panose="02010600030101010101" pitchFamily="2" charset="-122"/>
              </a:rPr>
              <a:t>时从硬盘中调入</a:t>
            </a:r>
            <a:r>
              <a:rPr lang="en-US" altLang="zh-CN" sz="2000" dirty="0" smtClean="0">
                <a:solidFill>
                  <a:schemeClr val="tx1"/>
                </a:solidFill>
                <a:latin typeface="宋体" panose="02010600030101010101" pitchFamily="2" charset="-122"/>
              </a:rPr>
              <a:t>Windows </a:t>
            </a:r>
            <a:r>
              <a:rPr lang="en-US" altLang="zh-CN" sz="2000" dirty="0">
                <a:solidFill>
                  <a:schemeClr val="tx1"/>
                </a:solidFill>
                <a:latin typeface="宋体" panose="02010600030101010101" pitchFamily="2" charset="-122"/>
              </a:rPr>
              <a:t>7</a:t>
            </a:r>
            <a:r>
              <a:rPr lang="zh-CN" altLang="en-US" sz="2000" dirty="0">
                <a:solidFill>
                  <a:schemeClr val="tx1"/>
                </a:solidFill>
                <a:latin typeface="宋体" panose="02010600030101010101" pitchFamily="2" charset="-122"/>
              </a:rPr>
              <a:t>的核心程序，并由</a:t>
            </a:r>
            <a:r>
              <a:rPr lang="en-US" altLang="zh-CN" sz="2000" dirty="0" smtClean="0">
                <a:solidFill>
                  <a:schemeClr val="tx1"/>
                </a:solidFill>
                <a:latin typeface="宋体" panose="02010600030101010101" pitchFamily="2" charset="-122"/>
              </a:rPr>
              <a:t>Windows </a:t>
            </a:r>
            <a:r>
              <a:rPr lang="en-US" altLang="zh-CN" sz="2000" dirty="0">
                <a:solidFill>
                  <a:schemeClr val="tx1"/>
                </a:solidFill>
                <a:latin typeface="宋体" panose="02010600030101010101" pitchFamily="2" charset="-122"/>
              </a:rPr>
              <a:t>7</a:t>
            </a:r>
            <a:r>
              <a:rPr lang="zh-CN" altLang="en-US" sz="2000" dirty="0">
                <a:solidFill>
                  <a:schemeClr val="tx1"/>
                </a:solidFill>
                <a:latin typeface="宋体" panose="02010600030101010101" pitchFamily="2" charset="-122"/>
              </a:rPr>
              <a:t>控制整个系统，任何计算机程序只有调入内存后才能被执行</a:t>
            </a:r>
            <a:endParaRPr lang="zh-CN" altLang="en-US" sz="2000" dirty="0">
              <a:solidFill>
                <a:schemeClr val="tx1"/>
              </a:solidFill>
              <a:latin typeface="宋体" panose="02010600030101010101" pitchFamily="2" charset="-122"/>
            </a:endParaRPr>
          </a:p>
        </p:txBody>
      </p:sp>
      <p:sp>
        <p:nvSpPr>
          <p:cNvPr id="17" name="Rectangle 2"/>
          <p:cNvSpPr>
            <a:spLocks noChangeArrowheads="1"/>
          </p:cNvSpPr>
          <p:nvPr/>
        </p:nvSpPr>
        <p:spPr bwMode="auto">
          <a:xfrm>
            <a:off x="508" y="571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2.2.3  Windows </a:t>
            </a:r>
            <a:r>
              <a:rPr lang="en-US" altLang="zh-CN" sz="3600" dirty="0">
                <a:solidFill>
                  <a:srgbClr val="990000"/>
                </a:solidFill>
                <a:ea typeface="黑体" panose="02010609060101010101" pitchFamily="49" charset="-122"/>
              </a:rPr>
              <a:t>7 </a:t>
            </a:r>
            <a:r>
              <a:rPr lang="zh-CN" altLang="en-US" sz="3600" dirty="0" smtClean="0">
                <a:solidFill>
                  <a:srgbClr val="990000"/>
                </a:solidFill>
                <a:ea typeface="黑体" panose="02010609060101010101" pitchFamily="49" charset="-122"/>
              </a:rPr>
              <a:t>基本操作</a:t>
            </a:r>
            <a:endParaRPr lang="en-US" altLang="zh-CN" sz="3600" dirty="0">
              <a:solidFill>
                <a:srgbClr val="99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14251D15-2CAC-4A76-9370-1D4DD17B00A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Windows</a:t>
            </a:r>
            <a:r>
              <a:rPr lang="zh-CN" altLang="en-US" sz="3600" dirty="0" smtClean="0">
                <a:solidFill>
                  <a:srgbClr val="990000"/>
                </a:solidFill>
                <a:ea typeface="黑体" panose="02010609060101010101" pitchFamily="49" charset="-122"/>
                <a:sym typeface="华文新魏" panose="02010800040101010101" pitchFamily="2" charset="-122"/>
              </a:rPr>
              <a:t>用户界面</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26627" name="Picture 2" descr="桌面"/>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998538"/>
            <a:ext cx="8124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92A8BB30-1942-4AF1-8D8D-B3FE336D2EC6}"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34925"/>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使用</a:t>
            </a:r>
            <a:r>
              <a:rPr lang="zh-CN" altLang="en-US" sz="3600" dirty="0">
                <a:solidFill>
                  <a:srgbClr val="990000"/>
                </a:solidFill>
                <a:ea typeface="黑体" panose="02010609060101010101" pitchFamily="49" charset="-122"/>
                <a:sym typeface="华文新魏" panose="02010800040101010101" pitchFamily="2" charset="-122"/>
              </a:rPr>
              <a:t>任务栏</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7652" name="Rectangle 40"/>
          <p:cNvSpPr>
            <a:spLocks noChangeArrowheads="1"/>
          </p:cNvSpPr>
          <p:nvPr/>
        </p:nvSpPr>
        <p:spPr bwMode="auto">
          <a:xfrm>
            <a:off x="568325" y="817563"/>
            <a:ext cx="1841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a:solidFill>
                <a:schemeClr val="tx1"/>
              </a:solidFill>
              <a:ea typeface="黑体" panose="02010609060101010101" pitchFamily="49" charset="-122"/>
            </a:endParaRPr>
          </a:p>
        </p:txBody>
      </p:sp>
      <p:sp>
        <p:nvSpPr>
          <p:cNvPr id="34819" name="TextBox 34818"/>
          <p:cNvSpPr txBox="1"/>
          <p:nvPr/>
        </p:nvSpPr>
        <p:spPr>
          <a:xfrm>
            <a:off x="719572" y="1376772"/>
            <a:ext cx="7740314" cy="2246769"/>
          </a:xfrm>
          <a:prstGeom prst="rect">
            <a:avLst/>
          </a:prstGeom>
          <a:solidFill>
            <a:schemeClr val="accent1">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800" dirty="0" smtClean="0">
                <a:latin typeface="宋体" panose="02010600030101010101" pitchFamily="2" charset="-122"/>
                <a:ea typeface="宋体" panose="02010600030101010101" pitchFamily="2" charset="-122"/>
              </a:rPr>
              <a:t>    任务栏</a:t>
            </a:r>
            <a:r>
              <a:rPr lang="zh-CN" altLang="en-US" sz="2800" dirty="0">
                <a:latin typeface="宋体" panose="02010600030101010101" pitchFamily="2" charset="-122"/>
                <a:ea typeface="宋体" panose="02010600030101010101" pitchFamily="2" charset="-122"/>
              </a:rPr>
              <a:t>是桌面下方的条形区域，它包含开始菜单及所有打开程序的任务栏按钮。默认情况</a:t>
            </a:r>
            <a:r>
              <a:rPr lang="zh-CN" altLang="en-US" sz="2800" dirty="0" smtClean="0">
                <a:latin typeface="宋体" panose="02010600030101010101" pitchFamily="2" charset="-122"/>
                <a:ea typeface="宋体" panose="02010600030101010101" pitchFamily="2" charset="-122"/>
              </a:rPr>
              <a:t>下不会</a:t>
            </a:r>
            <a:r>
              <a:rPr lang="zh-CN" altLang="en-US" sz="2800" dirty="0">
                <a:latin typeface="宋体" panose="02010600030101010101" pitchFamily="2" charset="-122"/>
                <a:ea typeface="宋体" panose="02010600030101010101" pitchFamily="2" charset="-122"/>
              </a:rPr>
              <a:t>被其他窗口遮挡，总是在前端显示。熟悉任务栏的作用，灵活运用任务栏功能，可以提高用户使用计算机的效率。</a:t>
            </a:r>
            <a:endParaRPr lang="zh-CN" altLang="en-US" sz="2800" dirty="0">
              <a:latin typeface="宋体" panose="02010600030101010101" pitchFamily="2" charset="-122"/>
              <a:ea typeface="宋体" panose="02010600030101010101" pitchFamily="2" charset="-122"/>
            </a:endParaRPr>
          </a:p>
        </p:txBody>
      </p:sp>
      <p:pic>
        <p:nvPicPr>
          <p:cNvPr id="2048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4294795"/>
            <a:ext cx="7056784" cy="1402457"/>
          </a:xfrm>
          <a:prstGeom prst="rect">
            <a:avLst/>
          </a:prstGeom>
          <a:solidFill>
            <a:srgbClr val="FFC000"/>
          </a:solidFill>
          <a:ln>
            <a:noFill/>
          </a:ln>
          <a:effectLst/>
        </p:spPr>
      </p:pic>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28" y="4599399"/>
            <a:ext cx="6660739" cy="341769"/>
          </a:xfrm>
          <a:prstGeom prst="rect">
            <a:avLst/>
          </a:prstGeom>
          <a:solidFill>
            <a:srgbClr val="FFC000"/>
          </a:solidFill>
          <a:ln>
            <a:noFill/>
          </a:ln>
          <a:effectLst/>
        </p:spPr>
      </p:pic>
      <p:sp>
        <p:nvSpPr>
          <p:cNvPr id="2" name="日期占位符 1"/>
          <p:cNvSpPr>
            <a:spLocks noGrp="1"/>
          </p:cNvSpPr>
          <p:nvPr>
            <p:ph type="dt" sz="half" idx="10"/>
          </p:nvPr>
        </p:nvSpPr>
        <p:spPr/>
        <p:txBody>
          <a:bodyPr/>
          <a:lstStyle/>
          <a:p>
            <a:pPr>
              <a:defRPr/>
            </a:pPr>
            <a:fld id="{207E0745-FCB6-4F75-8A6D-20A69CD38EE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34925"/>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使用“开始”菜单</a:t>
            </a:r>
            <a:endParaRPr lang="zh-CN" altLang="en-US" sz="3600" dirty="0">
              <a:solidFill>
                <a:srgbClr val="990000"/>
              </a:solidFill>
              <a:ea typeface="黑体" panose="02010609060101010101" pitchFamily="49" charset="-122"/>
              <a:sym typeface="华文新魏" panose="02010800040101010101" pitchFamily="2" charset="-122"/>
            </a:endParaRPr>
          </a:p>
        </p:txBody>
      </p:sp>
      <p:grpSp>
        <p:nvGrpSpPr>
          <p:cNvPr id="27651" name="Group 13"/>
          <p:cNvGrpSpPr/>
          <p:nvPr/>
        </p:nvGrpSpPr>
        <p:grpSpPr bwMode="auto">
          <a:xfrm>
            <a:off x="2012950" y="658813"/>
            <a:ext cx="7272338" cy="5756275"/>
            <a:chOff x="-391" y="0"/>
            <a:chExt cx="8988" cy="5670"/>
          </a:xfrm>
        </p:grpSpPr>
        <p:grpSp>
          <p:nvGrpSpPr>
            <p:cNvPr id="27654" name="Group 23"/>
            <p:cNvGrpSpPr/>
            <p:nvPr/>
          </p:nvGrpSpPr>
          <p:grpSpPr bwMode="auto">
            <a:xfrm>
              <a:off x="-391" y="0"/>
              <a:ext cx="6721" cy="5670"/>
              <a:chOff x="-391" y="0"/>
              <a:chExt cx="6721" cy="5670"/>
            </a:xfrm>
          </p:grpSpPr>
          <p:pic>
            <p:nvPicPr>
              <p:cNvPr id="27664" name="图片 1"/>
              <p:cNvPicPr>
                <a:picLocks noChangeAspect="1" noChangeArrowheads="1"/>
              </p:cNvPicPr>
              <p:nvPr/>
            </p:nvPicPr>
            <p:blipFill>
              <a:blip r:embed="rId1">
                <a:extLst>
                  <a:ext uri="{28A0092B-C50C-407E-A947-70E740481C1C}">
                    <a14:useLocalDpi xmlns:a14="http://schemas.microsoft.com/office/drawing/2010/main" val="0"/>
                  </a:ext>
                </a:extLst>
              </a:blip>
              <a:srcRect t="42516" r="62326"/>
              <a:stretch>
                <a:fillRect/>
              </a:stretch>
            </p:blipFill>
            <p:spPr bwMode="auto">
              <a:xfrm>
                <a:off x="1680" y="0"/>
                <a:ext cx="4650" cy="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Text Box 30"/>
              <p:cNvSpPr txBox="1">
                <a:spLocks noChangeArrowheads="1"/>
              </p:cNvSpPr>
              <p:nvPr/>
            </p:nvSpPr>
            <p:spPr bwMode="auto">
              <a:xfrm>
                <a:off x="412" y="1402"/>
                <a:ext cx="1050"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常用程序区域</a:t>
                </a:r>
                <a:endParaRPr lang="zh-CN" sz="1800">
                  <a:solidFill>
                    <a:schemeClr val="tx1"/>
                  </a:solidFill>
                  <a:ea typeface="黑体" panose="02010609060101010101" pitchFamily="49" charset="-122"/>
                </a:endParaRPr>
              </a:p>
            </p:txBody>
          </p:sp>
          <p:grpSp>
            <p:nvGrpSpPr>
              <p:cNvPr id="27666" name="Group 24"/>
              <p:cNvGrpSpPr/>
              <p:nvPr/>
            </p:nvGrpSpPr>
            <p:grpSpPr bwMode="auto">
              <a:xfrm>
                <a:off x="-391" y="450"/>
                <a:ext cx="2236" cy="4815"/>
                <a:chOff x="-391" y="0"/>
                <a:chExt cx="2236" cy="4815"/>
              </a:xfrm>
            </p:grpSpPr>
            <p:cxnSp>
              <p:nvCxnSpPr>
                <p:cNvPr id="27667" name="AutoShape 29"/>
                <p:cNvCxnSpPr>
                  <a:cxnSpLocks noChangeShapeType="1"/>
                </p:cNvCxnSpPr>
                <p:nvPr/>
              </p:nvCxnSpPr>
              <p:spPr bwMode="auto">
                <a:xfrm flipH="1">
                  <a:off x="1125" y="4170"/>
                  <a:ext cx="72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7668" name="AutoShape 28"/>
                <p:cNvCxnSpPr>
                  <a:cxnSpLocks noChangeShapeType="1"/>
                </p:cNvCxnSpPr>
                <p:nvPr/>
              </p:nvCxnSpPr>
              <p:spPr bwMode="auto">
                <a:xfrm flipH="1">
                  <a:off x="1125" y="4560"/>
                  <a:ext cx="675"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27669" name="AutoShape 27"/>
                <p:cNvSpPr/>
                <p:nvPr/>
              </p:nvSpPr>
              <p:spPr bwMode="auto">
                <a:xfrm>
                  <a:off x="1410" y="0"/>
                  <a:ext cx="270" cy="3885"/>
                </a:xfrm>
                <a:prstGeom prst="leftBrace">
                  <a:avLst>
                    <a:gd name="adj1" fmla="val 119907"/>
                    <a:gd name="adj2" fmla="val 49625"/>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endParaRPr>
                </a:p>
              </p:txBody>
            </p:sp>
            <p:sp>
              <p:nvSpPr>
                <p:cNvPr id="27670" name="Text Box 26"/>
                <p:cNvSpPr txBox="1">
                  <a:spLocks noChangeArrowheads="1"/>
                </p:cNvSpPr>
                <p:nvPr/>
              </p:nvSpPr>
              <p:spPr bwMode="auto">
                <a:xfrm>
                  <a:off x="-391" y="3960"/>
                  <a:ext cx="1651"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程序列表</a:t>
                  </a:r>
                  <a:endParaRPr lang="zh-CN" sz="1800">
                    <a:solidFill>
                      <a:schemeClr val="tx1"/>
                    </a:solidFill>
                    <a:ea typeface="黑体" panose="02010609060101010101" pitchFamily="49" charset="-122"/>
                  </a:endParaRPr>
                </a:p>
              </p:txBody>
            </p:sp>
            <p:sp>
              <p:nvSpPr>
                <p:cNvPr id="27671" name="Text Box 25"/>
                <p:cNvSpPr txBox="1">
                  <a:spLocks noChangeArrowheads="1"/>
                </p:cNvSpPr>
                <p:nvPr/>
              </p:nvSpPr>
              <p:spPr bwMode="auto">
                <a:xfrm>
                  <a:off x="75" y="4350"/>
                  <a:ext cx="126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搜索栏</a:t>
                  </a:r>
                  <a:endParaRPr lang="zh-CN" sz="1800">
                    <a:solidFill>
                      <a:schemeClr val="tx1"/>
                    </a:solidFill>
                    <a:ea typeface="黑体" panose="02010609060101010101" pitchFamily="49" charset="-122"/>
                  </a:endParaRPr>
                </a:p>
              </p:txBody>
            </p:sp>
          </p:grpSp>
        </p:grpSp>
        <p:sp>
          <p:nvSpPr>
            <p:cNvPr id="27655" name="Text Box 22"/>
            <p:cNvSpPr txBox="1">
              <a:spLocks noChangeArrowheads="1"/>
            </p:cNvSpPr>
            <p:nvPr/>
          </p:nvSpPr>
          <p:spPr bwMode="auto">
            <a:xfrm>
              <a:off x="6600" y="135"/>
              <a:ext cx="186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用户图片</a:t>
              </a:r>
              <a:endParaRPr lang="zh-CN" sz="1800">
                <a:solidFill>
                  <a:schemeClr val="tx1"/>
                </a:solidFill>
                <a:ea typeface="黑体" panose="02010609060101010101" pitchFamily="49" charset="-122"/>
              </a:endParaRPr>
            </a:p>
          </p:txBody>
        </p:sp>
        <p:grpSp>
          <p:nvGrpSpPr>
            <p:cNvPr id="27656" name="Group 14"/>
            <p:cNvGrpSpPr/>
            <p:nvPr/>
          </p:nvGrpSpPr>
          <p:grpSpPr bwMode="auto">
            <a:xfrm>
              <a:off x="5280" y="360"/>
              <a:ext cx="3317" cy="5175"/>
              <a:chOff x="0" y="0"/>
              <a:chExt cx="3317" cy="5175"/>
            </a:xfrm>
          </p:grpSpPr>
          <p:sp>
            <p:nvSpPr>
              <p:cNvPr id="27657" name="Text Box 21"/>
              <p:cNvSpPr txBox="1">
                <a:spLocks noChangeArrowheads="1"/>
              </p:cNvSpPr>
              <p:nvPr/>
            </p:nvSpPr>
            <p:spPr bwMode="auto">
              <a:xfrm>
                <a:off x="690" y="525"/>
                <a:ext cx="900"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系统文件夹</a:t>
                </a:r>
                <a:endParaRPr lang="zh-CN" sz="1800">
                  <a:solidFill>
                    <a:schemeClr val="tx1"/>
                  </a:solidFill>
                  <a:ea typeface="黑体" panose="02010609060101010101" pitchFamily="49" charset="-122"/>
                </a:endParaRPr>
              </a:p>
            </p:txBody>
          </p:sp>
          <p:sp>
            <p:nvSpPr>
              <p:cNvPr id="27658" name="Text Box 20"/>
              <p:cNvSpPr txBox="1">
                <a:spLocks noChangeArrowheads="1"/>
              </p:cNvSpPr>
              <p:nvPr/>
            </p:nvSpPr>
            <p:spPr bwMode="auto">
              <a:xfrm>
                <a:off x="900" y="2595"/>
                <a:ext cx="2417"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系统设置程序区</a:t>
                </a:r>
                <a:endParaRPr lang="zh-CN" sz="1800">
                  <a:solidFill>
                    <a:schemeClr val="tx1"/>
                  </a:solidFill>
                  <a:ea typeface="黑体" panose="02010609060101010101" pitchFamily="49" charset="-122"/>
                </a:endParaRPr>
              </a:p>
            </p:txBody>
          </p:sp>
          <p:sp>
            <p:nvSpPr>
              <p:cNvPr id="27659" name="Text Box 19"/>
              <p:cNvSpPr txBox="1">
                <a:spLocks noChangeArrowheads="1"/>
              </p:cNvSpPr>
              <p:nvPr/>
            </p:nvSpPr>
            <p:spPr bwMode="auto">
              <a:xfrm>
                <a:off x="1245" y="3975"/>
                <a:ext cx="1935"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1800">
                    <a:solidFill>
                      <a:schemeClr val="tx1"/>
                    </a:solidFill>
                    <a:ea typeface="黑体" panose="02010609060101010101" pitchFamily="49" charset="-122"/>
                  </a:rPr>
                  <a:t>关机区域</a:t>
                </a:r>
                <a:endParaRPr lang="zh-CN" sz="1800">
                  <a:solidFill>
                    <a:schemeClr val="tx1"/>
                  </a:solidFill>
                  <a:ea typeface="黑体" panose="02010609060101010101" pitchFamily="49" charset="-122"/>
                </a:endParaRPr>
              </a:p>
            </p:txBody>
          </p:sp>
          <p:cxnSp>
            <p:nvCxnSpPr>
              <p:cNvPr id="27660" name="AutoShape 18"/>
              <p:cNvCxnSpPr>
                <a:cxnSpLocks noChangeShapeType="1"/>
              </p:cNvCxnSpPr>
              <p:nvPr/>
            </p:nvCxnSpPr>
            <p:spPr bwMode="auto">
              <a:xfrm>
                <a:off x="885" y="4185"/>
                <a:ext cx="435" cy="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7661" name="AutoShape 17"/>
              <p:cNvCxnSpPr>
                <a:cxnSpLocks noChangeShapeType="1"/>
              </p:cNvCxnSpPr>
              <p:nvPr/>
            </p:nvCxnSpPr>
            <p:spPr bwMode="auto">
              <a:xfrm>
                <a:off x="0" y="0"/>
                <a:ext cx="1245"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27662" name="AutoShape 16"/>
              <p:cNvSpPr/>
              <p:nvPr/>
            </p:nvSpPr>
            <p:spPr bwMode="auto">
              <a:xfrm>
                <a:off x="315" y="495"/>
                <a:ext cx="585" cy="1455"/>
              </a:xfrm>
              <a:prstGeom prst="rightBrace">
                <a:avLst>
                  <a:gd name="adj1" fmla="val 2072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endParaRPr>
              </a:p>
            </p:txBody>
          </p:sp>
          <p:sp>
            <p:nvSpPr>
              <p:cNvPr id="27663" name="AutoShape 15"/>
              <p:cNvSpPr/>
              <p:nvPr/>
            </p:nvSpPr>
            <p:spPr bwMode="auto">
              <a:xfrm>
                <a:off x="300" y="2250"/>
                <a:ext cx="585" cy="1110"/>
              </a:xfrm>
              <a:prstGeom prst="rightBrace">
                <a:avLst>
                  <a:gd name="adj1" fmla="val 15812"/>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endParaRPr>
              </a:p>
            </p:txBody>
          </p:sp>
        </p:grpSp>
      </p:grpSp>
      <p:sp>
        <p:nvSpPr>
          <p:cNvPr id="27652" name="Rectangle 40"/>
          <p:cNvSpPr>
            <a:spLocks noChangeArrowheads="1"/>
          </p:cNvSpPr>
          <p:nvPr/>
        </p:nvSpPr>
        <p:spPr bwMode="auto">
          <a:xfrm>
            <a:off x="568325" y="817563"/>
            <a:ext cx="1841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a:solidFill>
                <a:schemeClr val="tx1"/>
              </a:solidFill>
              <a:ea typeface="黑体" panose="02010609060101010101" pitchFamily="49" charset="-122"/>
            </a:endParaRPr>
          </a:p>
        </p:txBody>
      </p:sp>
      <p:sp>
        <p:nvSpPr>
          <p:cNvPr id="34819" name="TextBox 34818"/>
          <p:cNvSpPr txBox="1"/>
          <p:nvPr/>
        </p:nvSpPr>
        <p:spPr>
          <a:xfrm>
            <a:off x="573527" y="1624732"/>
            <a:ext cx="2270281" cy="2308324"/>
          </a:xfrm>
          <a:prstGeom prst="rect">
            <a:avLst/>
          </a:prstGeom>
          <a:solidFill>
            <a:schemeClr val="accent1">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defRPr/>
            </a:pPr>
            <a:r>
              <a:rPr lang="zh-CN" altLang="en-US" sz="3600" dirty="0">
                <a:solidFill>
                  <a:srgbClr val="C00000"/>
                </a:solidFill>
              </a:rPr>
              <a:t>退出系统</a:t>
            </a:r>
            <a:endParaRPr lang="en-US" altLang="zh-CN" sz="3600" dirty="0">
              <a:solidFill>
                <a:srgbClr val="C00000"/>
              </a:solidFill>
            </a:endParaRPr>
          </a:p>
          <a:p>
            <a:pPr>
              <a:defRPr/>
            </a:pPr>
            <a:r>
              <a:rPr lang="zh-CN" altLang="en-US" sz="3600" dirty="0">
                <a:solidFill>
                  <a:srgbClr val="C00000"/>
                </a:solidFill>
              </a:rPr>
              <a:t>重启系统</a:t>
            </a:r>
            <a:endParaRPr lang="en-US" altLang="zh-CN" sz="3600" dirty="0">
              <a:solidFill>
                <a:srgbClr val="C00000"/>
              </a:solidFill>
            </a:endParaRPr>
          </a:p>
          <a:p>
            <a:pPr>
              <a:defRPr/>
            </a:pPr>
            <a:r>
              <a:rPr lang="zh-CN" altLang="en-US" sz="3600" dirty="0">
                <a:solidFill>
                  <a:srgbClr val="C00000"/>
                </a:solidFill>
              </a:rPr>
              <a:t>注销用户</a:t>
            </a:r>
            <a:endParaRPr lang="en-US" altLang="zh-CN" sz="3600" dirty="0">
              <a:solidFill>
                <a:srgbClr val="C00000"/>
              </a:solidFill>
            </a:endParaRPr>
          </a:p>
          <a:p>
            <a:pPr>
              <a:defRPr/>
            </a:pPr>
            <a:r>
              <a:rPr lang="zh-CN" altLang="en-US" sz="3600" dirty="0">
                <a:solidFill>
                  <a:srgbClr val="C00000"/>
                </a:solidFill>
              </a:rPr>
              <a:t>切换用户</a:t>
            </a:r>
            <a:endParaRPr lang="zh-CN" altLang="en-US" sz="3600" dirty="0">
              <a:solidFill>
                <a:srgbClr val="C00000"/>
              </a:solidFill>
            </a:endParaRPr>
          </a:p>
        </p:txBody>
      </p:sp>
      <p:sp>
        <p:nvSpPr>
          <p:cNvPr id="2" name="日期占位符 1"/>
          <p:cNvSpPr>
            <a:spLocks noGrp="1"/>
          </p:cNvSpPr>
          <p:nvPr>
            <p:ph type="dt" sz="half" idx="10"/>
          </p:nvPr>
        </p:nvSpPr>
        <p:spPr/>
        <p:txBody>
          <a:bodyPr/>
          <a:lstStyle/>
          <a:p>
            <a:pPr>
              <a:defRPr/>
            </a:pPr>
            <a:fld id="{7BDEC6FA-6BF1-4E87-BD22-E34AEE55022E}"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543" y="1409800"/>
            <a:ext cx="69532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窗口</a:t>
            </a:r>
            <a:r>
              <a:rPr lang="zh-CN" altLang="en-US" sz="3600" dirty="0">
                <a:solidFill>
                  <a:srgbClr val="990000"/>
                </a:solidFill>
                <a:ea typeface="黑体" panose="02010609060101010101" pitchFamily="49" charset="-122"/>
                <a:sym typeface="华文新魏" panose="02010800040101010101" pitchFamily="2" charset="-122"/>
              </a:rPr>
              <a:t>基本操作</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8676" name="Rectangle 63"/>
          <p:cNvSpPr>
            <a:spLocks noChangeArrowheads="1"/>
          </p:cNvSpPr>
          <p:nvPr/>
        </p:nvSpPr>
        <p:spPr bwMode="auto">
          <a:xfrm>
            <a:off x="0" y="12700"/>
            <a:ext cx="1841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chemeClr val="tx1"/>
              </a:solidFill>
            </a:endParaRPr>
          </a:p>
        </p:txBody>
      </p:sp>
      <p:grpSp>
        <p:nvGrpSpPr>
          <p:cNvPr id="28677" name="Group 38"/>
          <p:cNvGrpSpPr/>
          <p:nvPr/>
        </p:nvGrpSpPr>
        <p:grpSpPr bwMode="auto">
          <a:xfrm>
            <a:off x="284993" y="836712"/>
            <a:ext cx="8499475" cy="5513388"/>
            <a:chOff x="1493" y="2223"/>
            <a:chExt cx="8817" cy="5226"/>
          </a:xfrm>
        </p:grpSpPr>
        <p:grpSp>
          <p:nvGrpSpPr>
            <p:cNvPr id="28679" name="Group 43"/>
            <p:cNvGrpSpPr/>
            <p:nvPr/>
          </p:nvGrpSpPr>
          <p:grpSpPr bwMode="auto">
            <a:xfrm>
              <a:off x="1493" y="2298"/>
              <a:ext cx="8817" cy="5151"/>
              <a:chOff x="-127" y="0"/>
              <a:chExt cx="8817" cy="5151"/>
            </a:xfrm>
          </p:grpSpPr>
          <p:grpSp>
            <p:nvGrpSpPr>
              <p:cNvPr id="28684" name="Group 46"/>
              <p:cNvGrpSpPr/>
              <p:nvPr/>
            </p:nvGrpSpPr>
            <p:grpSpPr bwMode="auto">
              <a:xfrm>
                <a:off x="-127" y="0"/>
                <a:ext cx="8817" cy="4540"/>
                <a:chOff x="-127" y="0"/>
                <a:chExt cx="8817" cy="4540"/>
              </a:xfrm>
            </p:grpSpPr>
            <p:cxnSp>
              <p:nvCxnSpPr>
                <p:cNvPr id="28687" name="AutoShape 62"/>
                <p:cNvCxnSpPr>
                  <a:cxnSpLocks noChangeShapeType="1"/>
                </p:cNvCxnSpPr>
                <p:nvPr/>
              </p:nvCxnSpPr>
              <p:spPr bwMode="auto">
                <a:xfrm>
                  <a:off x="1000" y="390"/>
                  <a:ext cx="200" cy="404"/>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28688" name="Rectangle 61"/>
                <p:cNvSpPr>
                  <a:spLocks noChangeArrowheads="1"/>
                </p:cNvSpPr>
                <p:nvPr/>
              </p:nvSpPr>
              <p:spPr bwMode="auto">
                <a:xfrm>
                  <a:off x="0" y="0"/>
                  <a:ext cx="178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前进和返回按钮区</a:t>
                  </a:r>
                  <a:endParaRPr lang="zh-CN" sz="2000">
                    <a:solidFill>
                      <a:schemeClr val="tx1"/>
                    </a:solidFill>
                    <a:ea typeface="黑体" panose="02010609060101010101" pitchFamily="49" charset="-122"/>
                  </a:endParaRPr>
                </a:p>
              </p:txBody>
            </p:sp>
            <p:sp>
              <p:nvSpPr>
                <p:cNvPr id="28689" name="Rectangle 60"/>
                <p:cNvSpPr>
                  <a:spLocks noChangeArrowheads="1"/>
                </p:cNvSpPr>
                <p:nvPr/>
              </p:nvSpPr>
              <p:spPr bwMode="auto">
                <a:xfrm>
                  <a:off x="2340" y="0"/>
                  <a:ext cx="102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地址栏</a:t>
                  </a:r>
                  <a:endParaRPr lang="zh-CN" sz="2000">
                    <a:solidFill>
                      <a:schemeClr val="tx1"/>
                    </a:solidFill>
                    <a:latin typeface="Calibri" panose="020F0502020204030204" pitchFamily="34" charset="0"/>
                    <a:ea typeface="黑体" panose="02010609060101010101" pitchFamily="49" charset="-122"/>
                  </a:endParaRPr>
                </a:p>
              </p:txBody>
            </p:sp>
            <p:sp>
              <p:nvSpPr>
                <p:cNvPr id="28690" name="Rectangle 59"/>
                <p:cNvSpPr>
                  <a:spLocks noChangeArrowheads="1"/>
                </p:cNvSpPr>
                <p:nvPr/>
              </p:nvSpPr>
              <p:spPr bwMode="auto">
                <a:xfrm>
                  <a:off x="5010" y="0"/>
                  <a:ext cx="104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搜索栏</a:t>
                  </a:r>
                  <a:endParaRPr lang="zh-CN" sz="2000">
                    <a:solidFill>
                      <a:schemeClr val="tx1"/>
                    </a:solidFill>
                    <a:latin typeface="Calibri" panose="020F0502020204030204" pitchFamily="34" charset="0"/>
                    <a:ea typeface="黑体" panose="02010609060101010101" pitchFamily="49" charset="-122"/>
                  </a:endParaRPr>
                </a:p>
              </p:txBody>
            </p:sp>
            <p:cxnSp>
              <p:nvCxnSpPr>
                <p:cNvPr id="28691" name="AutoShape 58"/>
                <p:cNvCxnSpPr>
                  <a:cxnSpLocks noChangeShapeType="1"/>
                </p:cNvCxnSpPr>
                <p:nvPr/>
              </p:nvCxnSpPr>
              <p:spPr bwMode="auto">
                <a:xfrm>
                  <a:off x="2730" y="290"/>
                  <a:ext cx="0" cy="63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8692" name="AutoShape 57"/>
                <p:cNvCxnSpPr>
                  <a:cxnSpLocks noChangeShapeType="1"/>
                </p:cNvCxnSpPr>
                <p:nvPr/>
              </p:nvCxnSpPr>
              <p:spPr bwMode="auto">
                <a:xfrm>
                  <a:off x="5603" y="290"/>
                  <a:ext cx="0" cy="63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28693" name="Rectangle 56"/>
                <p:cNvSpPr>
                  <a:spLocks noChangeArrowheads="1"/>
                </p:cNvSpPr>
                <p:nvPr/>
              </p:nvSpPr>
              <p:spPr bwMode="auto">
                <a:xfrm>
                  <a:off x="-127" y="999"/>
                  <a:ext cx="730"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dirty="0">
                      <a:solidFill>
                        <a:schemeClr val="tx1"/>
                      </a:solidFill>
                      <a:latin typeface="Calibri" panose="020F0502020204030204" pitchFamily="34" charset="0"/>
                      <a:ea typeface="黑体" panose="02010609060101010101" pitchFamily="49" charset="-122"/>
                    </a:rPr>
                    <a:t>菜单</a:t>
                  </a:r>
                  <a:endParaRPr lang="en-US" altLang="zh-CN" sz="2000" dirty="0">
                    <a:solidFill>
                      <a:schemeClr val="tx1"/>
                    </a:solidFill>
                    <a:latin typeface="Calibri" panose="020F0502020204030204" pitchFamily="34" charset="0"/>
                    <a:ea typeface="黑体" panose="02010609060101010101" pitchFamily="49" charset="-122"/>
                  </a:endParaRPr>
                </a:p>
                <a:p>
                  <a:r>
                    <a:rPr lang="zh-CN" sz="2000" dirty="0">
                      <a:solidFill>
                        <a:schemeClr val="tx1"/>
                      </a:solidFill>
                      <a:latin typeface="Calibri" panose="020F0502020204030204" pitchFamily="34" charset="0"/>
                      <a:ea typeface="黑体" panose="02010609060101010101" pitchFamily="49" charset="-122"/>
                    </a:rPr>
                    <a:t>栏</a:t>
                  </a:r>
                  <a:endParaRPr lang="zh-CN" sz="2000" dirty="0">
                    <a:solidFill>
                      <a:schemeClr val="tx1"/>
                    </a:solidFill>
                    <a:ea typeface="黑体" panose="02010609060101010101" pitchFamily="49" charset="-122"/>
                  </a:endParaRPr>
                </a:p>
              </p:txBody>
            </p:sp>
            <p:cxnSp>
              <p:nvCxnSpPr>
                <p:cNvPr id="28694" name="AutoShape 55"/>
                <p:cNvCxnSpPr>
                  <a:cxnSpLocks noChangeShapeType="1"/>
                </p:cNvCxnSpPr>
                <p:nvPr/>
              </p:nvCxnSpPr>
              <p:spPr bwMode="auto">
                <a:xfrm flipH="1">
                  <a:off x="710" y="1300"/>
                  <a:ext cx="290" cy="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28695" name="Rectangle 54"/>
                <p:cNvSpPr>
                  <a:spLocks noChangeArrowheads="1"/>
                </p:cNvSpPr>
                <p:nvPr/>
              </p:nvSpPr>
              <p:spPr bwMode="auto">
                <a:xfrm>
                  <a:off x="0" y="1449"/>
                  <a:ext cx="92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工具栏</a:t>
                  </a:r>
                  <a:endParaRPr lang="zh-CN" sz="2000">
                    <a:solidFill>
                      <a:schemeClr val="tx1"/>
                    </a:solidFill>
                    <a:ea typeface="黑体" panose="02010609060101010101" pitchFamily="49" charset="-122"/>
                  </a:endParaRPr>
                </a:p>
              </p:txBody>
            </p:sp>
            <p:cxnSp>
              <p:nvCxnSpPr>
                <p:cNvPr id="28696" name="AutoShape 53"/>
                <p:cNvCxnSpPr>
                  <a:cxnSpLocks noChangeShapeType="1"/>
                </p:cNvCxnSpPr>
                <p:nvPr/>
              </p:nvCxnSpPr>
              <p:spPr bwMode="auto">
                <a:xfrm flipH="1">
                  <a:off x="710" y="1690"/>
                  <a:ext cx="290" cy="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28697" name="AutoShape 52"/>
                <p:cNvSpPr/>
                <p:nvPr/>
              </p:nvSpPr>
              <p:spPr bwMode="auto">
                <a:xfrm>
                  <a:off x="690" y="2060"/>
                  <a:ext cx="360" cy="2480"/>
                </a:xfrm>
                <a:prstGeom prst="leftBrace">
                  <a:avLst>
                    <a:gd name="adj1" fmla="val 57407"/>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endParaRPr>
                </a:p>
              </p:txBody>
            </p:sp>
            <p:sp>
              <p:nvSpPr>
                <p:cNvPr id="28698" name="Rectangle 51"/>
                <p:cNvSpPr>
                  <a:spLocks noChangeArrowheads="1"/>
                </p:cNvSpPr>
                <p:nvPr/>
              </p:nvSpPr>
              <p:spPr bwMode="auto">
                <a:xfrm>
                  <a:off x="310" y="2640"/>
                  <a:ext cx="520"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导航窗口栏</a:t>
                  </a:r>
                  <a:endParaRPr lang="zh-CN" sz="2000">
                    <a:solidFill>
                      <a:schemeClr val="tx1"/>
                    </a:solidFill>
                    <a:ea typeface="黑体" panose="02010609060101010101" pitchFamily="49" charset="-122"/>
                  </a:endParaRPr>
                </a:p>
              </p:txBody>
            </p:sp>
            <p:sp>
              <p:nvSpPr>
                <p:cNvPr id="28699" name="Rectangle 50"/>
                <p:cNvSpPr>
                  <a:spLocks noChangeArrowheads="1"/>
                </p:cNvSpPr>
                <p:nvPr/>
              </p:nvSpPr>
              <p:spPr bwMode="auto">
                <a:xfrm>
                  <a:off x="7760" y="2130"/>
                  <a:ext cx="930"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工作区栏</a:t>
                  </a:r>
                  <a:endParaRPr lang="zh-CN" sz="2000">
                    <a:solidFill>
                      <a:schemeClr val="tx1"/>
                    </a:solidFill>
                    <a:latin typeface="Calibri" panose="020F0502020204030204" pitchFamily="34" charset="0"/>
                    <a:ea typeface="黑体" panose="02010609060101010101" pitchFamily="49" charset="-122"/>
                  </a:endParaRPr>
                </a:p>
              </p:txBody>
            </p:sp>
            <p:sp>
              <p:nvSpPr>
                <p:cNvPr id="28700" name="Rectangle 49"/>
                <p:cNvSpPr>
                  <a:spLocks noChangeArrowheads="1"/>
                </p:cNvSpPr>
                <p:nvPr/>
              </p:nvSpPr>
              <p:spPr bwMode="auto">
                <a:xfrm>
                  <a:off x="7770" y="2860"/>
                  <a:ext cx="92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a:solidFill>
                        <a:schemeClr val="tx1"/>
                      </a:solidFill>
                      <a:latin typeface="Calibri" panose="020F0502020204030204" pitchFamily="34" charset="0"/>
                      <a:ea typeface="黑体" panose="02010609060101010101" pitchFamily="49" charset="-122"/>
                    </a:rPr>
                    <a:t>滚动条栏</a:t>
                  </a:r>
                  <a:endParaRPr lang="zh-CN" sz="2000">
                    <a:solidFill>
                      <a:schemeClr val="tx1"/>
                    </a:solidFill>
                    <a:latin typeface="Calibri" panose="020F0502020204030204" pitchFamily="34" charset="0"/>
                    <a:ea typeface="黑体" panose="02010609060101010101" pitchFamily="49" charset="-122"/>
                  </a:endParaRPr>
                </a:p>
              </p:txBody>
            </p:sp>
            <p:cxnSp>
              <p:nvCxnSpPr>
                <p:cNvPr id="28701" name="AutoShape 48"/>
                <p:cNvCxnSpPr>
                  <a:cxnSpLocks noChangeShapeType="1"/>
                </p:cNvCxnSpPr>
                <p:nvPr/>
              </p:nvCxnSpPr>
              <p:spPr bwMode="auto">
                <a:xfrm flipV="1">
                  <a:off x="7080" y="2350"/>
                  <a:ext cx="770" cy="29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8702" name="AutoShape 47"/>
                <p:cNvCxnSpPr>
                  <a:cxnSpLocks noChangeShapeType="1"/>
                </p:cNvCxnSpPr>
                <p:nvPr/>
              </p:nvCxnSpPr>
              <p:spPr bwMode="auto">
                <a:xfrm flipV="1">
                  <a:off x="7550" y="3130"/>
                  <a:ext cx="300" cy="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sp>
            <p:nvSpPr>
              <p:cNvPr id="28685" name="Rectangle 45"/>
              <p:cNvSpPr>
                <a:spLocks noChangeArrowheads="1"/>
              </p:cNvSpPr>
              <p:nvPr/>
            </p:nvSpPr>
            <p:spPr bwMode="auto">
              <a:xfrm>
                <a:off x="0" y="4730"/>
                <a:ext cx="105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2000" dirty="0">
                    <a:solidFill>
                      <a:schemeClr val="tx1"/>
                    </a:solidFill>
                    <a:latin typeface="Calibri" panose="020F0502020204030204" pitchFamily="34" charset="0"/>
                    <a:ea typeface="黑体" panose="02010609060101010101" pitchFamily="49" charset="-122"/>
                  </a:rPr>
                  <a:t>细节窗口栏</a:t>
                </a:r>
                <a:endParaRPr lang="zh-CN" sz="2000" dirty="0">
                  <a:solidFill>
                    <a:schemeClr val="tx1"/>
                  </a:solidFill>
                  <a:ea typeface="黑体" panose="02010609060101010101" pitchFamily="49" charset="-122"/>
                </a:endParaRPr>
              </a:p>
            </p:txBody>
          </p:sp>
          <p:cxnSp>
            <p:nvCxnSpPr>
              <p:cNvPr id="28686" name="AutoShape 44"/>
              <p:cNvCxnSpPr>
                <a:cxnSpLocks noChangeShapeType="1"/>
              </p:cNvCxnSpPr>
              <p:nvPr/>
            </p:nvCxnSpPr>
            <p:spPr bwMode="auto">
              <a:xfrm flipH="1">
                <a:off x="920" y="4860"/>
                <a:ext cx="720" cy="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grpSp>
          <p:nvGrpSpPr>
            <p:cNvPr id="28680" name="Group 39"/>
            <p:cNvGrpSpPr/>
            <p:nvPr/>
          </p:nvGrpSpPr>
          <p:grpSpPr bwMode="auto">
            <a:xfrm>
              <a:off x="7920" y="2223"/>
              <a:ext cx="2071" cy="933"/>
              <a:chOff x="7920" y="2223"/>
              <a:chExt cx="2071" cy="933"/>
            </a:xfrm>
          </p:grpSpPr>
          <p:sp>
            <p:nvSpPr>
              <p:cNvPr id="28681" name="Rectangle 42"/>
              <p:cNvSpPr>
                <a:spLocks noChangeArrowheads="1"/>
              </p:cNvSpPr>
              <p:nvPr/>
            </p:nvSpPr>
            <p:spPr bwMode="auto">
              <a:xfrm>
                <a:off x="8100" y="2844"/>
                <a:ext cx="1260" cy="312"/>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endParaRPr>
              </a:p>
            </p:txBody>
          </p:sp>
          <p:sp>
            <p:nvSpPr>
              <p:cNvPr id="28682" name="Line 41"/>
              <p:cNvSpPr>
                <a:spLocks noChangeShapeType="1"/>
              </p:cNvSpPr>
              <p:nvPr/>
            </p:nvSpPr>
            <p:spPr bwMode="auto">
              <a:xfrm flipH="1" flipV="1">
                <a:off x="8460" y="2532"/>
                <a:ext cx="180" cy="4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3" name="Text Box 40"/>
              <p:cNvSpPr txBox="1">
                <a:spLocks noChangeArrowheads="1"/>
              </p:cNvSpPr>
              <p:nvPr/>
            </p:nvSpPr>
            <p:spPr bwMode="auto">
              <a:xfrm>
                <a:off x="7920" y="2223"/>
                <a:ext cx="207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sz="2000">
                    <a:solidFill>
                      <a:schemeClr val="tx1"/>
                    </a:solidFill>
                    <a:latin typeface="Calibri" panose="020F0502020204030204" pitchFamily="34" charset="0"/>
                    <a:ea typeface="黑体" panose="02010609060101010101" pitchFamily="49" charset="-122"/>
                  </a:rPr>
                  <a:t>窗口控制按钮区</a:t>
                </a:r>
                <a:endParaRPr lang="zh-CN" sz="2000">
                  <a:solidFill>
                    <a:schemeClr val="tx1"/>
                  </a:solidFill>
                  <a:latin typeface="Calibri" panose="020F0502020204030204" pitchFamily="34" charset="0"/>
                  <a:ea typeface="黑体" panose="02010609060101010101" pitchFamily="49" charset="-122"/>
                </a:endParaRPr>
              </a:p>
            </p:txBody>
          </p:sp>
        </p:grpSp>
      </p:grpSp>
      <p:sp>
        <p:nvSpPr>
          <p:cNvPr id="28678" name="Rectangle 74"/>
          <p:cNvSpPr>
            <a:spLocks noChangeArrowheads="1"/>
          </p:cNvSpPr>
          <p:nvPr/>
        </p:nvSpPr>
        <p:spPr bwMode="auto">
          <a:xfrm>
            <a:off x="0" y="241300"/>
            <a:ext cx="4540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indent="266700"/>
            <a:endParaRPr lang="zh-CN" altLang="zh-CN">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F3F0B4D4-E951-4635-953E-EA6B8130347D}"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窗口</a:t>
            </a:r>
            <a:r>
              <a:rPr lang="zh-CN" altLang="en-US" sz="3600" dirty="0">
                <a:solidFill>
                  <a:srgbClr val="990000"/>
                </a:solidFill>
                <a:ea typeface="黑体" panose="02010609060101010101" pitchFamily="49" charset="-122"/>
                <a:sym typeface="华文新魏" panose="02010800040101010101" pitchFamily="2" charset="-122"/>
              </a:rPr>
              <a:t>的基本操作</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9699" name="Rectangle 3"/>
          <p:cNvSpPr txBox="1">
            <a:spLocks noChangeArrowheads="1"/>
          </p:cNvSpPr>
          <p:nvPr/>
        </p:nvSpPr>
        <p:spPr bwMode="auto">
          <a:xfrm>
            <a:off x="107504" y="1016633"/>
            <a:ext cx="8915400" cy="52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a:defRPr sz="2200" b="1">
                <a:solidFill>
                  <a:schemeClr val="bg1"/>
                </a:solidFill>
                <a:latin typeface="Times New Roman" panose="02020603050405020304" pitchFamily="18" charset="0"/>
                <a:ea typeface="宋体" panose="02010600030101010101" pitchFamily="2" charset="-122"/>
              </a:defRPr>
            </a:lvl1pPr>
            <a:lvl2pPr marL="742950" indent="-285750" defTabSz="0">
              <a:defRPr sz="2200" b="1">
                <a:solidFill>
                  <a:schemeClr val="bg1"/>
                </a:solidFill>
                <a:latin typeface="Times New Roman" panose="02020603050405020304" pitchFamily="18" charset="0"/>
                <a:ea typeface="宋体" panose="02010600030101010101" pitchFamily="2" charset="-122"/>
              </a:defRPr>
            </a:lvl2pPr>
            <a:lvl3pPr marL="1143000" indent="-228600" defTabSz="0">
              <a:defRPr sz="2200" b="1">
                <a:solidFill>
                  <a:schemeClr val="bg1"/>
                </a:solidFill>
                <a:latin typeface="Times New Roman" panose="02020603050405020304" pitchFamily="18" charset="0"/>
                <a:ea typeface="宋体" panose="02010600030101010101" pitchFamily="2" charset="-122"/>
              </a:defRPr>
            </a:lvl3pPr>
            <a:lvl4pPr marL="1600200" indent="-228600" defTabSz="0">
              <a:defRPr sz="2200" b="1">
                <a:solidFill>
                  <a:schemeClr val="bg1"/>
                </a:solidFill>
                <a:latin typeface="Times New Roman" panose="02020603050405020304" pitchFamily="18" charset="0"/>
                <a:ea typeface="宋体" panose="02010600030101010101" pitchFamily="2" charset="-122"/>
              </a:defRPr>
            </a:lvl4pPr>
            <a:lvl5pPr marL="2057400" indent="-228600" defTabSz="0">
              <a:defRPr sz="2200" b="1">
                <a:solidFill>
                  <a:schemeClr val="bg1"/>
                </a:solidFill>
                <a:latin typeface="Times New Roman" panose="02020603050405020304" pitchFamily="18" charset="0"/>
                <a:ea typeface="宋体" panose="02010600030101010101" pitchFamily="2" charset="-122"/>
              </a:defRPr>
            </a:lvl5pPr>
            <a:lvl6pPr marL="25146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defTabSz="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1200150" lvl="1" indent="-457200" eaLnBrk="1" hangingPunct="1">
              <a:spcBef>
                <a:spcPct val="20000"/>
              </a:spcBef>
              <a:buClr>
                <a:srgbClr val="C00000"/>
              </a:buClr>
              <a:buFont typeface="Wingdings" panose="05000000000000000000" pitchFamily="2" charset="2"/>
              <a:buChar char="Ø"/>
            </a:pPr>
            <a:r>
              <a:rPr lang="zh-CN" altLang="en-US" sz="2800" dirty="0" smtClean="0">
                <a:solidFill>
                  <a:schemeClr val="tx1"/>
                </a:solidFill>
                <a:latin typeface="宋体" panose="02010600030101010101" pitchFamily="2" charset="-122"/>
                <a:sym typeface="Times New Roman" panose="02020603050405020304" pitchFamily="18" charset="0"/>
              </a:rPr>
              <a:t>移动</a:t>
            </a:r>
            <a:r>
              <a:rPr lang="zh-CN" altLang="en-US" sz="2800" dirty="0">
                <a:solidFill>
                  <a:schemeClr val="tx1"/>
                </a:solidFill>
                <a:latin typeface="宋体" panose="02010600030101010101" pitchFamily="2" charset="-122"/>
                <a:sym typeface="Times New Roman" panose="02020603050405020304" pitchFamily="18" charset="0"/>
              </a:rPr>
              <a:t>窗口</a:t>
            </a:r>
            <a:endParaRPr lang="zh-CN" altLang="en-US" sz="2800" dirty="0">
              <a:solidFill>
                <a:schemeClr val="tx1"/>
              </a:solidFill>
              <a:latin typeface="宋体" panose="02010600030101010101" pitchFamily="2" charset="-122"/>
              <a:sym typeface="Times New Roman" panose="02020603050405020304" pitchFamily="18" charset="0"/>
            </a:endParaRPr>
          </a:p>
          <a:p>
            <a:pPr marL="1200150" lvl="1" indent="-457200" eaLnBrk="1" hangingPunct="1">
              <a:spcBef>
                <a:spcPct val="20000"/>
              </a:spcBef>
              <a:buClr>
                <a:srgbClr val="C00000"/>
              </a:buClr>
              <a:buFont typeface="Wingdings" panose="05000000000000000000" pitchFamily="2" charset="2"/>
              <a:buChar char="Ø"/>
            </a:pPr>
            <a:r>
              <a:rPr lang="zh-CN" altLang="en-US" sz="2800" dirty="0" smtClean="0">
                <a:solidFill>
                  <a:schemeClr val="tx1"/>
                </a:solidFill>
                <a:latin typeface="宋体" panose="02010600030101010101" pitchFamily="2" charset="-122"/>
                <a:sym typeface="Times New Roman" panose="02020603050405020304" pitchFamily="18" charset="0"/>
              </a:rPr>
              <a:t>改变</a:t>
            </a:r>
            <a:r>
              <a:rPr lang="zh-CN" altLang="en-US" sz="2800" dirty="0">
                <a:solidFill>
                  <a:schemeClr val="tx1"/>
                </a:solidFill>
                <a:latin typeface="宋体" panose="02010600030101010101" pitchFamily="2" charset="-122"/>
                <a:sym typeface="Times New Roman" panose="02020603050405020304" pitchFamily="18" charset="0"/>
              </a:rPr>
              <a:t>窗口大小</a:t>
            </a:r>
            <a:endParaRPr lang="zh-CN" altLang="en-US" sz="2800" dirty="0">
              <a:solidFill>
                <a:schemeClr val="tx1"/>
              </a:solidFill>
              <a:latin typeface="宋体" panose="02010600030101010101" pitchFamily="2" charset="-122"/>
              <a:sym typeface="Times New Roman" panose="02020603050405020304" pitchFamily="18" charset="0"/>
            </a:endParaRPr>
          </a:p>
          <a:p>
            <a:pPr marL="1200150" lvl="1" indent="-457200" eaLnBrk="1" hangingPunct="1">
              <a:spcBef>
                <a:spcPct val="20000"/>
              </a:spcBef>
              <a:buClr>
                <a:srgbClr val="C00000"/>
              </a:buClr>
              <a:buFont typeface="Wingdings" panose="05000000000000000000" pitchFamily="2" charset="2"/>
              <a:buChar char="Ø"/>
            </a:pPr>
            <a:r>
              <a:rPr lang="zh-CN" altLang="en-US" sz="2800" dirty="0" smtClean="0">
                <a:solidFill>
                  <a:schemeClr val="tx1"/>
                </a:solidFill>
                <a:latin typeface="宋体" panose="02010600030101010101" pitchFamily="2" charset="-122"/>
                <a:sym typeface="Times New Roman" panose="02020603050405020304" pitchFamily="18" charset="0"/>
              </a:rPr>
              <a:t>排列</a:t>
            </a:r>
            <a:r>
              <a:rPr lang="zh-CN" altLang="en-US" sz="2800" dirty="0">
                <a:solidFill>
                  <a:schemeClr val="tx1"/>
                </a:solidFill>
                <a:latin typeface="宋体" panose="02010600030101010101" pitchFamily="2" charset="-122"/>
                <a:sym typeface="Times New Roman" panose="02020603050405020304" pitchFamily="18" charset="0"/>
              </a:rPr>
              <a:t>窗口（层叠、平铺） </a:t>
            </a:r>
            <a:endParaRPr lang="en-US" altLang="zh-CN" sz="2800" dirty="0" smtClean="0">
              <a:solidFill>
                <a:schemeClr val="tx1"/>
              </a:solidFill>
              <a:latin typeface="宋体" panose="02010600030101010101" pitchFamily="2" charset="-122"/>
              <a:sym typeface="Times New Roman" panose="02020603050405020304" pitchFamily="18" charset="0"/>
            </a:endParaRPr>
          </a:p>
          <a:p>
            <a:pPr marL="1200150" lvl="1" indent="-457200" eaLnBrk="1" hangingPunct="1">
              <a:spcBef>
                <a:spcPct val="20000"/>
              </a:spcBef>
              <a:buClr>
                <a:srgbClr val="C00000"/>
              </a:buClr>
              <a:buFont typeface="Wingdings" panose="05000000000000000000" pitchFamily="2" charset="2"/>
              <a:buChar char="Ø"/>
            </a:pPr>
            <a:endParaRPr lang="zh-CN" altLang="en-US" sz="2800" dirty="0">
              <a:solidFill>
                <a:schemeClr val="tx1"/>
              </a:solidFill>
              <a:latin typeface="宋体" panose="02010600030101010101" pitchFamily="2" charset="-122"/>
              <a:sym typeface="Times New Roman" panose="02020603050405020304" pitchFamily="18" charset="0"/>
            </a:endParaRPr>
          </a:p>
          <a:p>
            <a:pPr eaLnBrk="1" hangingPunct="1">
              <a:spcBef>
                <a:spcPct val="20000"/>
              </a:spcBef>
              <a:buClr>
                <a:schemeClr val="tx2"/>
              </a:buClr>
              <a:buFontTx/>
              <a:buChar char=" "/>
            </a:pPr>
            <a:r>
              <a:rPr lang="zh-CN" altLang="en-US" sz="2800" dirty="0">
                <a:solidFill>
                  <a:schemeClr val="tx1"/>
                </a:solidFill>
                <a:latin typeface="宋体" panose="02010600030101010101" pitchFamily="2" charset="-122"/>
                <a:sym typeface="Times New Roman" panose="02020603050405020304" pitchFamily="18" charset="0"/>
              </a:rPr>
              <a:t>  </a:t>
            </a:r>
            <a:r>
              <a:rPr lang="zh-CN" altLang="en-US" sz="2800" dirty="0" smtClean="0">
                <a:solidFill>
                  <a:schemeClr val="tx1"/>
                </a:solidFill>
                <a:latin typeface="宋体" panose="02010600030101010101" pitchFamily="2" charset="-122"/>
                <a:sym typeface="Times New Roman" panose="02020603050405020304" pitchFamily="18" charset="0"/>
              </a:rPr>
              <a:t>  </a:t>
            </a:r>
            <a:r>
              <a:rPr lang="zh-CN" altLang="en-US" sz="2800" dirty="0" smtClean="0">
                <a:solidFill>
                  <a:srgbClr val="C00000"/>
                </a:solidFill>
                <a:latin typeface="宋体" panose="02010600030101010101" pitchFamily="2" charset="-122"/>
                <a:sym typeface="Times New Roman" panose="02020603050405020304" pitchFamily="18" charset="0"/>
              </a:rPr>
              <a:t>窗口</a:t>
            </a:r>
            <a:r>
              <a:rPr lang="zh-CN" altLang="en-US" sz="2800" dirty="0">
                <a:solidFill>
                  <a:srgbClr val="C00000"/>
                </a:solidFill>
                <a:latin typeface="宋体" panose="02010600030101010101" pitchFamily="2" charset="-122"/>
                <a:sym typeface="Times New Roman" panose="02020603050405020304" pitchFamily="18" charset="0"/>
              </a:rPr>
              <a:t>之间的切换</a:t>
            </a:r>
            <a:r>
              <a:rPr lang="zh-CN" altLang="en-US" sz="2800" dirty="0">
                <a:solidFill>
                  <a:schemeClr val="tx1"/>
                </a:solidFill>
                <a:latin typeface="宋体" panose="02010600030101010101" pitchFamily="2" charset="-122"/>
                <a:sym typeface="Times New Roman" panose="02020603050405020304" pitchFamily="18" charset="0"/>
              </a:rPr>
              <a:t>：</a:t>
            </a:r>
            <a:endParaRPr lang="zh-CN" altLang="en-US" sz="2800" dirty="0">
              <a:solidFill>
                <a:schemeClr val="tx1"/>
              </a:solidFill>
              <a:latin typeface="宋体" panose="02010600030101010101" pitchFamily="2" charset="-122"/>
              <a:sym typeface="Times New Roman" panose="02020603050405020304" pitchFamily="18" charset="0"/>
            </a:endParaRPr>
          </a:p>
          <a:p>
            <a:pPr eaLnBrk="1" hangingPunct="1">
              <a:spcBef>
                <a:spcPct val="20000"/>
              </a:spcBef>
              <a:buClr>
                <a:schemeClr val="tx2"/>
              </a:buClr>
              <a:buFontTx/>
              <a:buChar char=" "/>
            </a:pPr>
            <a:r>
              <a:rPr lang="zh-CN" altLang="en-US" sz="2800" dirty="0">
                <a:solidFill>
                  <a:schemeClr val="tx1"/>
                </a:solidFill>
                <a:latin typeface="宋体" panose="02010600030101010101" pitchFamily="2" charset="-122"/>
                <a:sym typeface="Times New Roman" panose="02020603050405020304" pitchFamily="18" charset="0"/>
              </a:rPr>
              <a:t>      </a:t>
            </a:r>
            <a:r>
              <a:rPr lang="zh-CN" altLang="en-US" sz="2800" dirty="0" smtClean="0">
                <a:solidFill>
                  <a:srgbClr val="FF0000"/>
                </a:solidFill>
                <a:latin typeface="宋体" panose="02010600030101010101" pitchFamily="2" charset="-122"/>
                <a:sym typeface="Times New Roman" panose="02020603050405020304" pitchFamily="18" charset="0"/>
              </a:rPr>
              <a:t>① </a:t>
            </a:r>
            <a:r>
              <a:rPr lang="zh-CN" altLang="en-US" sz="2800" dirty="0" smtClean="0">
                <a:solidFill>
                  <a:schemeClr val="tx1"/>
                </a:solidFill>
                <a:latin typeface="宋体" panose="02010600030101010101" pitchFamily="2" charset="-122"/>
                <a:sym typeface="Times New Roman" panose="02020603050405020304" pitchFamily="18" charset="0"/>
              </a:rPr>
              <a:t>单击</a:t>
            </a:r>
            <a:r>
              <a:rPr lang="zh-CN" altLang="en-US" sz="2800" dirty="0">
                <a:solidFill>
                  <a:schemeClr val="tx1"/>
                </a:solidFill>
                <a:latin typeface="宋体" panose="02010600030101010101" pitchFamily="2" charset="-122"/>
                <a:sym typeface="Times New Roman" panose="02020603050405020304" pitchFamily="18" charset="0"/>
              </a:rPr>
              <a:t>“任务栏”中指定对象的任务按钮；</a:t>
            </a:r>
            <a:endParaRPr lang="zh-CN" altLang="en-US" sz="2800" dirty="0">
              <a:solidFill>
                <a:schemeClr val="tx1"/>
              </a:solidFill>
              <a:latin typeface="宋体" panose="02010600030101010101" pitchFamily="2" charset="-122"/>
              <a:sym typeface="Times New Roman" panose="02020603050405020304" pitchFamily="18" charset="0"/>
            </a:endParaRPr>
          </a:p>
          <a:p>
            <a:pPr eaLnBrk="1" hangingPunct="1">
              <a:spcBef>
                <a:spcPct val="20000"/>
              </a:spcBef>
              <a:buClr>
                <a:schemeClr val="tx2"/>
              </a:buClr>
              <a:buFontTx/>
              <a:buChar char=" "/>
            </a:pPr>
            <a:r>
              <a:rPr lang="zh-CN" altLang="en-US" sz="2800" dirty="0">
                <a:solidFill>
                  <a:schemeClr val="tx1"/>
                </a:solidFill>
                <a:latin typeface="宋体" panose="02010600030101010101" pitchFamily="2" charset="-122"/>
                <a:sym typeface="Times New Roman" panose="02020603050405020304" pitchFamily="18" charset="0"/>
              </a:rPr>
              <a:t>      </a:t>
            </a:r>
            <a:r>
              <a:rPr lang="zh-CN" altLang="en-US" sz="2800" dirty="0" smtClean="0">
                <a:solidFill>
                  <a:srgbClr val="FF0000"/>
                </a:solidFill>
                <a:latin typeface="宋体" panose="02010600030101010101" pitchFamily="2" charset="-122"/>
                <a:sym typeface="Times New Roman" panose="02020603050405020304" pitchFamily="18" charset="0"/>
              </a:rPr>
              <a:t>② </a:t>
            </a:r>
            <a:r>
              <a:rPr lang="zh-CN" altLang="en-US" sz="2800" dirty="0" smtClean="0">
                <a:solidFill>
                  <a:schemeClr val="tx1"/>
                </a:solidFill>
                <a:latin typeface="宋体" panose="02010600030101010101" pitchFamily="2" charset="-122"/>
                <a:sym typeface="Times New Roman" panose="02020603050405020304" pitchFamily="18" charset="0"/>
              </a:rPr>
              <a:t>单击</a:t>
            </a:r>
            <a:r>
              <a:rPr lang="zh-CN" altLang="en-US" sz="2800" dirty="0">
                <a:solidFill>
                  <a:schemeClr val="tx1"/>
                </a:solidFill>
                <a:latin typeface="宋体" panose="02010600030101010101" pitchFamily="2" charset="-122"/>
                <a:sym typeface="Times New Roman" panose="02020603050405020304" pitchFamily="18" charset="0"/>
              </a:rPr>
              <a:t>该窗口的任何部位；</a:t>
            </a:r>
            <a:endParaRPr lang="zh-CN" altLang="en-US" sz="2800" dirty="0">
              <a:solidFill>
                <a:schemeClr val="tx1"/>
              </a:solidFill>
              <a:latin typeface="宋体" panose="02010600030101010101" pitchFamily="2" charset="-122"/>
              <a:sym typeface="Times New Roman" panose="02020603050405020304" pitchFamily="18" charset="0"/>
            </a:endParaRPr>
          </a:p>
          <a:p>
            <a:pPr eaLnBrk="1" hangingPunct="1">
              <a:spcBef>
                <a:spcPct val="20000"/>
              </a:spcBef>
              <a:buClr>
                <a:schemeClr val="tx2"/>
              </a:buClr>
              <a:buFontTx/>
              <a:buChar char=" "/>
            </a:pPr>
            <a:r>
              <a:rPr lang="zh-CN" altLang="en-US" sz="2800" dirty="0">
                <a:solidFill>
                  <a:schemeClr val="tx1"/>
                </a:solidFill>
                <a:latin typeface="宋体" panose="02010600030101010101" pitchFamily="2" charset="-122"/>
                <a:sym typeface="Times New Roman" panose="02020603050405020304" pitchFamily="18" charset="0"/>
              </a:rPr>
              <a:t>      </a:t>
            </a:r>
            <a:r>
              <a:rPr lang="zh-CN" altLang="en-US" sz="2800" dirty="0" smtClean="0">
                <a:solidFill>
                  <a:srgbClr val="FF0000"/>
                </a:solidFill>
                <a:latin typeface="宋体" panose="02010600030101010101" pitchFamily="2" charset="-122"/>
                <a:sym typeface="Times New Roman" panose="02020603050405020304" pitchFamily="18" charset="0"/>
              </a:rPr>
              <a:t>③ </a:t>
            </a:r>
            <a:r>
              <a:rPr lang="zh-CN" altLang="en-US" sz="2800" dirty="0" smtClean="0">
                <a:solidFill>
                  <a:schemeClr val="tx1"/>
                </a:solidFill>
                <a:latin typeface="宋体" panose="02010600030101010101" pitchFamily="2" charset="-122"/>
                <a:sym typeface="Times New Roman" panose="02020603050405020304" pitchFamily="18" charset="0"/>
              </a:rPr>
              <a:t>按</a:t>
            </a:r>
            <a:r>
              <a:rPr lang="en-US" altLang="zh-CN" sz="2800" dirty="0" err="1">
                <a:solidFill>
                  <a:schemeClr val="tx1"/>
                </a:solidFill>
                <a:latin typeface="宋体" panose="02010600030101010101" pitchFamily="2" charset="-122"/>
                <a:sym typeface="Times New Roman" panose="02020603050405020304" pitchFamily="18" charset="0"/>
              </a:rPr>
              <a:t>Alt+Tab</a:t>
            </a:r>
            <a:endParaRPr lang="en-US" altLang="zh-CN" sz="2800" dirty="0">
              <a:solidFill>
                <a:schemeClr val="tx1"/>
              </a:solidFill>
              <a:latin typeface="宋体" panose="02010600030101010101" pitchFamily="2" charset="-122"/>
              <a:sym typeface="Times New Roman" panose="02020603050405020304" pitchFamily="18" charset="0"/>
            </a:endParaRPr>
          </a:p>
          <a:p>
            <a:pPr eaLnBrk="1" hangingPunct="1">
              <a:spcBef>
                <a:spcPct val="20000"/>
              </a:spcBef>
              <a:buClr>
                <a:schemeClr val="tx2"/>
              </a:buClr>
              <a:buFontTx/>
              <a:buChar char=" "/>
            </a:pPr>
            <a:r>
              <a:rPr lang="en-US" altLang="zh-CN" sz="2800" dirty="0">
                <a:solidFill>
                  <a:schemeClr val="tx1"/>
                </a:solidFill>
                <a:latin typeface="宋体" panose="02010600030101010101" pitchFamily="2" charset="-122"/>
                <a:sym typeface="Times New Roman" panose="02020603050405020304" pitchFamily="18" charset="0"/>
              </a:rPr>
              <a:t>      </a:t>
            </a:r>
            <a:r>
              <a:rPr lang="en-US" altLang="zh-CN" sz="2800" dirty="0" smtClean="0">
                <a:solidFill>
                  <a:srgbClr val="FF0000"/>
                </a:solidFill>
                <a:latin typeface="宋体" panose="02010600030101010101" pitchFamily="2" charset="-122"/>
                <a:sym typeface="Times New Roman" panose="02020603050405020304" pitchFamily="18" charset="0"/>
              </a:rPr>
              <a:t>④ </a:t>
            </a:r>
            <a:r>
              <a:rPr lang="zh-CN" altLang="en-US" sz="2800" dirty="0" smtClean="0">
                <a:solidFill>
                  <a:schemeClr val="tx1"/>
                </a:solidFill>
                <a:latin typeface="宋体" panose="02010600030101010101" pitchFamily="2" charset="-122"/>
                <a:sym typeface="Times New Roman" panose="02020603050405020304" pitchFamily="18" charset="0"/>
              </a:rPr>
              <a:t>按</a:t>
            </a:r>
            <a:r>
              <a:rPr lang="en-US" altLang="zh-CN" sz="2800" dirty="0" err="1">
                <a:solidFill>
                  <a:schemeClr val="tx1"/>
                </a:solidFill>
                <a:latin typeface="宋体" panose="02010600030101010101" pitchFamily="2" charset="-122"/>
                <a:sym typeface="Times New Roman" panose="02020603050405020304" pitchFamily="18" charset="0"/>
              </a:rPr>
              <a:t>Alt+Esc</a:t>
            </a:r>
            <a:endParaRPr lang="en-US" altLang="zh-CN" sz="2800" dirty="0">
              <a:solidFill>
                <a:schemeClr val="tx1"/>
              </a:solidFill>
              <a:latin typeface="宋体" panose="02010600030101010101" pitchFamily="2" charset="-122"/>
              <a:sym typeface="Times New Roman" panose="02020603050405020304" pitchFamily="18" charset="0"/>
            </a:endParaRPr>
          </a:p>
          <a:p>
            <a:pPr eaLnBrk="1" hangingPunct="1">
              <a:spcBef>
                <a:spcPct val="20000"/>
              </a:spcBef>
              <a:buClr>
                <a:schemeClr val="tx2"/>
              </a:buClr>
              <a:buFontTx/>
              <a:buChar char=" "/>
            </a:pPr>
            <a:r>
              <a:rPr lang="en-US" altLang="zh-CN" sz="2800" dirty="0">
                <a:solidFill>
                  <a:schemeClr val="tx1"/>
                </a:solidFill>
                <a:latin typeface="宋体" panose="02010600030101010101" pitchFamily="2" charset="-122"/>
                <a:sym typeface="Times New Roman" panose="02020603050405020304" pitchFamily="18" charset="0"/>
              </a:rPr>
              <a:t>      </a:t>
            </a:r>
            <a:r>
              <a:rPr lang="en-US" altLang="zh-CN" sz="2800" dirty="0" smtClean="0">
                <a:solidFill>
                  <a:srgbClr val="FF0000"/>
                </a:solidFill>
                <a:latin typeface="宋体" panose="02010600030101010101" pitchFamily="2" charset="-122"/>
                <a:sym typeface="Times New Roman" panose="02020603050405020304" pitchFamily="18" charset="0"/>
              </a:rPr>
              <a:t>⑤ </a:t>
            </a:r>
            <a:r>
              <a:rPr lang="zh-CN" altLang="en-US" sz="2800" dirty="0" smtClean="0">
                <a:solidFill>
                  <a:schemeClr val="tx1"/>
                </a:solidFill>
                <a:latin typeface="宋体" panose="02010600030101010101" pitchFamily="2" charset="-122"/>
                <a:sym typeface="Times New Roman" panose="02020603050405020304" pitchFamily="18" charset="0"/>
              </a:rPr>
              <a:t>按</a:t>
            </a:r>
            <a:r>
              <a:rPr lang="en-US" altLang="zh-CN" sz="2800" dirty="0" err="1" smtClean="0">
                <a:solidFill>
                  <a:schemeClr val="tx1"/>
                </a:solidFill>
                <a:latin typeface="宋体" panose="02010600030101010101" pitchFamily="2" charset="-122"/>
                <a:sym typeface="Times New Roman" panose="02020603050405020304" pitchFamily="18" charset="0"/>
              </a:rPr>
              <a:t>Win+Tab</a:t>
            </a:r>
            <a:endParaRPr lang="en-US" altLang="zh-CN" sz="2800" dirty="0">
              <a:solidFill>
                <a:schemeClr val="tx1"/>
              </a:solidFill>
              <a:latin typeface="宋体" panose="02010600030101010101" pitchFamily="2" charset="-122"/>
              <a:sym typeface="Times New Roman" panose="02020603050405020304" pitchFamily="18" charset="0"/>
            </a:endParaRPr>
          </a:p>
        </p:txBody>
      </p:sp>
      <p:sp>
        <p:nvSpPr>
          <p:cNvPr id="2" name="日期占位符 1"/>
          <p:cNvSpPr>
            <a:spLocks noGrp="1"/>
          </p:cNvSpPr>
          <p:nvPr>
            <p:ph type="dt" sz="half" idx="10"/>
          </p:nvPr>
        </p:nvSpPr>
        <p:spPr/>
        <p:txBody>
          <a:bodyPr/>
          <a:lstStyle/>
          <a:p>
            <a:pPr>
              <a:defRPr/>
            </a:pPr>
            <a:fld id="{50AD450C-0751-4C07-A36A-C7CE3E8E2141}"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程序</a:t>
            </a:r>
            <a:r>
              <a:rPr lang="zh-CN" altLang="en-US" sz="3600" dirty="0">
                <a:solidFill>
                  <a:srgbClr val="990000"/>
                </a:solidFill>
                <a:ea typeface="黑体" panose="02010609060101010101" pitchFamily="49" charset="-122"/>
                <a:sym typeface="华文新魏" panose="02010800040101010101" pitchFamily="2" charset="-122"/>
              </a:rPr>
              <a:t>的</a:t>
            </a:r>
            <a:r>
              <a:rPr lang="zh-CN" altLang="en-US" sz="3600" dirty="0" smtClean="0">
                <a:solidFill>
                  <a:srgbClr val="990000"/>
                </a:solidFill>
                <a:ea typeface="黑体" panose="02010609060101010101" pitchFamily="49" charset="-122"/>
                <a:sym typeface="华文新魏" panose="02010800040101010101" pitchFamily="2" charset="-122"/>
              </a:rPr>
              <a:t>基本操作</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4819" name="矩形 1"/>
          <p:cNvSpPr>
            <a:spLocks noChangeArrowheads="1"/>
          </p:cNvSpPr>
          <p:nvPr/>
        </p:nvSpPr>
        <p:spPr bwMode="auto">
          <a:xfrm>
            <a:off x="552574" y="1066434"/>
            <a:ext cx="8123882" cy="470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chemeClr val="tx1"/>
              </a:buClr>
            </a:pPr>
            <a:r>
              <a:rPr lang="zh-CN" altLang="en-US" sz="2800" dirty="0">
                <a:solidFill>
                  <a:schemeClr val="tx1"/>
                </a:solidFill>
              </a:rPr>
              <a:t>程序的扩展名为</a:t>
            </a:r>
            <a:r>
              <a:rPr lang="en-US" altLang="zh-CN" sz="2800" dirty="0">
                <a:solidFill>
                  <a:schemeClr val="tx1"/>
                </a:solidFill>
              </a:rPr>
              <a:t>.exe</a:t>
            </a:r>
            <a:r>
              <a:rPr lang="zh-CN" altLang="en-US" sz="2800" dirty="0">
                <a:solidFill>
                  <a:schemeClr val="tx1"/>
                </a:solidFill>
              </a:rPr>
              <a:t>。通常称为可执行文件。 </a:t>
            </a:r>
            <a:endParaRPr lang="zh-CN" altLang="en-US" sz="2800" dirty="0">
              <a:solidFill>
                <a:schemeClr val="tx1"/>
              </a:solidFill>
            </a:endParaRPr>
          </a:p>
          <a:p>
            <a:pPr algn="just" eaLnBrk="1" hangingPunct="1">
              <a:lnSpc>
                <a:spcPct val="80000"/>
              </a:lnSpc>
              <a:buClr>
                <a:schemeClr val="tx1"/>
              </a:buClr>
            </a:pPr>
            <a:endParaRPr lang="zh-CN" altLang="en-US" sz="2800" dirty="0">
              <a:solidFill>
                <a:schemeClr val="tx1"/>
              </a:solidFill>
            </a:endParaRPr>
          </a:p>
          <a:p>
            <a:pPr eaLnBrk="1" hangingPunct="1">
              <a:lnSpc>
                <a:spcPct val="80000"/>
              </a:lnSpc>
              <a:buFont typeface="Monotype Sorts"/>
              <a:buNone/>
            </a:pPr>
            <a:r>
              <a:rPr lang="zh-CN" altLang="en-US" sz="2800" dirty="0">
                <a:solidFill>
                  <a:schemeClr val="tx1"/>
                </a:solidFill>
              </a:rPr>
              <a:t>  </a:t>
            </a:r>
            <a:r>
              <a:rPr lang="zh-CN" altLang="en-US" sz="2800" dirty="0">
                <a:solidFill>
                  <a:srgbClr val="C00000"/>
                </a:solidFill>
              </a:rPr>
              <a:t>启动程序的常用方法：</a:t>
            </a:r>
            <a:endParaRPr lang="zh-CN" altLang="en-US" sz="2800" dirty="0">
              <a:solidFill>
                <a:srgbClr val="C00000"/>
              </a:solidFill>
            </a:endParaRPr>
          </a:p>
          <a:p>
            <a:pPr marL="914400" lvl="1" indent="-457200" eaLnBrk="1" hangingPunct="1">
              <a:lnSpc>
                <a:spcPct val="95000"/>
              </a:lnSpc>
              <a:buClr>
                <a:srgbClr val="C00000"/>
              </a:buClr>
              <a:buFont typeface="Wingdings" panose="05000000000000000000" pitchFamily="2" charset="2"/>
              <a:buChar char="l"/>
            </a:pPr>
            <a:r>
              <a:rPr lang="zh-CN" altLang="en-US" sz="2800" dirty="0" smtClean="0">
                <a:solidFill>
                  <a:schemeClr val="tx1"/>
                </a:solidFill>
              </a:rPr>
              <a:t>从</a:t>
            </a:r>
            <a:r>
              <a:rPr lang="zh-CN" altLang="en-US" sz="2800" dirty="0">
                <a:solidFill>
                  <a:schemeClr val="tx1"/>
                </a:solidFill>
              </a:rPr>
              <a:t>“开始”菜单中启动程序。</a:t>
            </a:r>
            <a:endParaRPr lang="zh-CN" altLang="en-US" sz="2800" dirty="0">
              <a:solidFill>
                <a:schemeClr val="tx1"/>
              </a:solidFill>
            </a:endParaRPr>
          </a:p>
          <a:p>
            <a:pPr marL="914400" lvl="1" indent="-457200" eaLnBrk="1" hangingPunct="1">
              <a:lnSpc>
                <a:spcPct val="95000"/>
              </a:lnSpc>
              <a:buClr>
                <a:srgbClr val="C00000"/>
              </a:buClr>
              <a:buFont typeface="Wingdings" panose="05000000000000000000" pitchFamily="2" charset="2"/>
              <a:buChar char="l"/>
            </a:pPr>
            <a:r>
              <a:rPr lang="zh-CN" altLang="en-US" sz="2800" dirty="0" smtClean="0">
                <a:solidFill>
                  <a:schemeClr val="tx1"/>
                </a:solidFill>
              </a:rPr>
              <a:t>双击</a:t>
            </a:r>
            <a:r>
              <a:rPr lang="zh-CN" altLang="en-US" sz="2800" dirty="0">
                <a:solidFill>
                  <a:schemeClr val="tx1"/>
                </a:solidFill>
              </a:rPr>
              <a:t>程序文件图标即可启动该文件。</a:t>
            </a:r>
            <a:endParaRPr lang="zh-CN" altLang="en-US" sz="2800" dirty="0">
              <a:solidFill>
                <a:schemeClr val="tx1"/>
              </a:solidFill>
            </a:endParaRPr>
          </a:p>
          <a:p>
            <a:pPr marL="914400" lvl="1" indent="-457200" eaLnBrk="1" hangingPunct="1">
              <a:lnSpc>
                <a:spcPct val="95000"/>
              </a:lnSpc>
              <a:buClr>
                <a:srgbClr val="C00000"/>
              </a:buClr>
              <a:buFont typeface="Wingdings" panose="05000000000000000000" pitchFamily="2" charset="2"/>
              <a:buChar char="l"/>
            </a:pPr>
            <a:r>
              <a:rPr lang="zh-CN" altLang="en-US" sz="2800" dirty="0" smtClean="0">
                <a:solidFill>
                  <a:schemeClr val="tx1"/>
                </a:solidFill>
              </a:rPr>
              <a:t>双击</a:t>
            </a:r>
            <a:r>
              <a:rPr lang="zh-CN" altLang="en-US" sz="2800" dirty="0">
                <a:solidFill>
                  <a:schemeClr val="tx1"/>
                </a:solidFill>
              </a:rPr>
              <a:t>快捷方式图标，将启动相应的程序。</a:t>
            </a:r>
            <a:endParaRPr lang="zh-CN" altLang="en-US" sz="2800" dirty="0">
              <a:solidFill>
                <a:schemeClr val="tx1"/>
              </a:solidFill>
            </a:endParaRPr>
          </a:p>
          <a:p>
            <a:pPr marL="914400" lvl="1" indent="-457200" eaLnBrk="1" hangingPunct="1">
              <a:lnSpc>
                <a:spcPct val="95000"/>
              </a:lnSpc>
              <a:buClr>
                <a:srgbClr val="C00000"/>
              </a:buClr>
              <a:buFont typeface="Wingdings" panose="05000000000000000000" pitchFamily="2" charset="2"/>
              <a:buChar char="l"/>
            </a:pPr>
            <a:r>
              <a:rPr lang="zh-CN" altLang="en-US" sz="2800" dirty="0" smtClean="0">
                <a:solidFill>
                  <a:schemeClr val="tx1"/>
                </a:solidFill>
              </a:rPr>
              <a:t>双击</a:t>
            </a:r>
            <a:r>
              <a:rPr lang="zh-CN" altLang="en-US" sz="2800" dirty="0">
                <a:solidFill>
                  <a:schemeClr val="tx1"/>
                </a:solidFill>
              </a:rPr>
              <a:t>文档文件图标，</a:t>
            </a:r>
            <a:r>
              <a:rPr lang="en-US" altLang="zh-CN" sz="2800" dirty="0">
                <a:solidFill>
                  <a:schemeClr val="tx1"/>
                </a:solidFill>
              </a:rPr>
              <a:t>Windows</a:t>
            </a:r>
            <a:r>
              <a:rPr lang="zh-CN" altLang="en-US" sz="2800" dirty="0">
                <a:solidFill>
                  <a:schemeClr val="tx1"/>
                </a:solidFill>
              </a:rPr>
              <a:t>会自动启</a:t>
            </a:r>
            <a:endParaRPr lang="en-US" altLang="zh-CN" sz="2800" dirty="0">
              <a:solidFill>
                <a:schemeClr val="tx1"/>
              </a:solidFill>
            </a:endParaRPr>
          </a:p>
          <a:p>
            <a:pPr lvl="1" eaLnBrk="1" hangingPunct="1">
              <a:lnSpc>
                <a:spcPct val="95000"/>
              </a:lnSpc>
              <a:buClr>
                <a:srgbClr val="C00000"/>
              </a:buClr>
            </a:pPr>
            <a:r>
              <a:rPr lang="en-US" altLang="zh-CN" sz="2800" dirty="0">
                <a:solidFill>
                  <a:schemeClr val="tx1"/>
                </a:solidFill>
              </a:rPr>
              <a:t>     </a:t>
            </a:r>
            <a:r>
              <a:rPr lang="zh-CN" altLang="en-US" sz="2800" dirty="0" smtClean="0">
                <a:solidFill>
                  <a:schemeClr val="tx1"/>
                </a:solidFill>
              </a:rPr>
              <a:t>动</a:t>
            </a:r>
            <a:r>
              <a:rPr lang="zh-CN" altLang="en-US" sz="2800" dirty="0">
                <a:solidFill>
                  <a:schemeClr val="tx1"/>
                </a:solidFill>
              </a:rPr>
              <a:t>与该类型文档相关联的程序。</a:t>
            </a:r>
            <a:endParaRPr lang="zh-CN" altLang="en-US" sz="2800" dirty="0">
              <a:solidFill>
                <a:schemeClr val="tx1"/>
              </a:solidFill>
            </a:endParaRPr>
          </a:p>
          <a:p>
            <a:pPr eaLnBrk="1" hangingPunct="1">
              <a:lnSpc>
                <a:spcPct val="95000"/>
              </a:lnSpc>
              <a:buFont typeface="Monotype Sorts"/>
              <a:buNone/>
            </a:pPr>
            <a:r>
              <a:rPr lang="zh-CN" altLang="en-US" sz="2800" dirty="0">
                <a:solidFill>
                  <a:srgbClr val="C00000"/>
                </a:solidFill>
              </a:rPr>
              <a:t>   </a:t>
            </a:r>
            <a:r>
              <a:rPr lang="zh-CN" altLang="en-US" sz="2800" dirty="0" smtClean="0">
                <a:solidFill>
                  <a:srgbClr val="C00000"/>
                </a:solidFill>
              </a:rPr>
              <a:t>关闭</a:t>
            </a:r>
            <a:r>
              <a:rPr lang="zh-CN" altLang="en-US" sz="2800" dirty="0">
                <a:solidFill>
                  <a:srgbClr val="C00000"/>
                </a:solidFill>
              </a:rPr>
              <a:t>程序的常用方法：</a:t>
            </a:r>
            <a:endParaRPr lang="zh-CN" altLang="en-US" sz="2800" dirty="0">
              <a:solidFill>
                <a:srgbClr val="C00000"/>
              </a:solidFill>
            </a:endParaRPr>
          </a:p>
          <a:p>
            <a:pPr marL="914400" lvl="1" indent="-457200" eaLnBrk="1" hangingPunct="1">
              <a:lnSpc>
                <a:spcPct val="80000"/>
              </a:lnSpc>
              <a:buClr>
                <a:srgbClr val="C00000"/>
              </a:buClr>
              <a:buFont typeface="Wingdings" panose="05000000000000000000" pitchFamily="2" charset="2"/>
              <a:buChar char="l"/>
            </a:pPr>
            <a:r>
              <a:rPr lang="zh-CN" altLang="en-US" sz="2800" dirty="0">
                <a:solidFill>
                  <a:schemeClr val="tx1"/>
                </a:solidFill>
              </a:rPr>
              <a:t> </a:t>
            </a:r>
            <a:r>
              <a:rPr lang="en-US" altLang="zh-CN" sz="2800" dirty="0" smtClean="0">
                <a:solidFill>
                  <a:schemeClr val="tx1"/>
                </a:solidFill>
              </a:rPr>
              <a:t>“</a:t>
            </a:r>
            <a:r>
              <a:rPr lang="zh-CN" altLang="en-US" sz="2800" dirty="0">
                <a:solidFill>
                  <a:schemeClr val="tx1"/>
                </a:solidFill>
              </a:rPr>
              <a:t>关闭”窗口。</a:t>
            </a:r>
            <a:endParaRPr lang="zh-CN" altLang="en-US" sz="2800" dirty="0">
              <a:solidFill>
                <a:schemeClr val="tx1"/>
              </a:solidFill>
            </a:endParaRPr>
          </a:p>
          <a:p>
            <a:pPr marL="914400" lvl="1" indent="-457200" eaLnBrk="1" hangingPunct="1">
              <a:lnSpc>
                <a:spcPct val="80000"/>
              </a:lnSpc>
              <a:buClr>
                <a:srgbClr val="C00000"/>
              </a:buClr>
              <a:buFont typeface="Wingdings" panose="05000000000000000000" pitchFamily="2" charset="2"/>
              <a:buChar char="l"/>
            </a:pPr>
            <a:r>
              <a:rPr lang="zh-CN" altLang="en-US" sz="2800" dirty="0">
                <a:solidFill>
                  <a:schemeClr val="tx1"/>
                </a:solidFill>
              </a:rPr>
              <a:t> </a:t>
            </a:r>
            <a:r>
              <a:rPr lang="zh-CN" altLang="en-US" sz="2800" dirty="0" smtClean="0">
                <a:solidFill>
                  <a:schemeClr val="tx1"/>
                </a:solidFill>
              </a:rPr>
              <a:t>选择 </a:t>
            </a:r>
            <a:r>
              <a:rPr lang="zh-CN" altLang="en-US" sz="2800" dirty="0">
                <a:solidFill>
                  <a:schemeClr val="tx1"/>
                </a:solidFill>
              </a:rPr>
              <a:t>“文件”</a:t>
            </a:r>
            <a:r>
              <a:rPr lang="en-US" altLang="zh-CN" sz="2800" dirty="0">
                <a:solidFill>
                  <a:schemeClr val="tx1"/>
                </a:solidFill>
              </a:rPr>
              <a:t>/“</a:t>
            </a:r>
            <a:r>
              <a:rPr lang="zh-CN" altLang="en-US" sz="2800" dirty="0">
                <a:solidFill>
                  <a:schemeClr val="tx1"/>
                </a:solidFill>
              </a:rPr>
              <a:t>退出”命令。</a:t>
            </a:r>
            <a:endParaRPr lang="zh-CN" altLang="en-US" sz="2800" dirty="0">
              <a:solidFill>
                <a:schemeClr val="tx1"/>
              </a:solidFill>
            </a:endParaRPr>
          </a:p>
          <a:p>
            <a:pPr marL="914400" lvl="1" indent="-457200" eaLnBrk="1" hangingPunct="1">
              <a:lnSpc>
                <a:spcPct val="80000"/>
              </a:lnSpc>
              <a:buClr>
                <a:srgbClr val="C00000"/>
              </a:buClr>
              <a:buFont typeface="Wingdings" panose="05000000000000000000" pitchFamily="2" charset="2"/>
              <a:buChar char="l"/>
            </a:pPr>
            <a:r>
              <a:rPr lang="zh-CN" altLang="en-US" sz="2800" dirty="0">
                <a:solidFill>
                  <a:schemeClr val="tx1"/>
                </a:solidFill>
              </a:rPr>
              <a:t> </a:t>
            </a:r>
            <a:r>
              <a:rPr lang="zh-CN" altLang="en-US" sz="2800" dirty="0" smtClean="0">
                <a:solidFill>
                  <a:schemeClr val="tx1"/>
                </a:solidFill>
              </a:rPr>
              <a:t>按下</a:t>
            </a:r>
            <a:r>
              <a:rPr lang="en-US" altLang="zh-CN" sz="2800" dirty="0">
                <a:solidFill>
                  <a:schemeClr val="tx1"/>
                </a:solidFill>
              </a:rPr>
              <a:t>Alt+F4</a:t>
            </a:r>
            <a:r>
              <a:rPr lang="zh-CN" altLang="en-US" sz="2800" dirty="0">
                <a:solidFill>
                  <a:schemeClr val="tx1"/>
                </a:solidFill>
              </a:rPr>
              <a:t>键。</a:t>
            </a:r>
            <a:endParaRPr lang="zh-CN" altLang="en-US" sz="2800" dirty="0">
              <a:solidFill>
                <a:schemeClr val="tx1"/>
              </a:solidFill>
            </a:endParaRPr>
          </a:p>
        </p:txBody>
      </p:sp>
      <p:sp>
        <p:nvSpPr>
          <p:cNvPr id="2" name="日期占位符 1"/>
          <p:cNvSpPr>
            <a:spLocks noGrp="1"/>
          </p:cNvSpPr>
          <p:nvPr>
            <p:ph type="dt" sz="half" idx="10"/>
          </p:nvPr>
        </p:nvSpPr>
        <p:spPr/>
        <p:txBody>
          <a:bodyPr/>
          <a:lstStyle/>
          <a:p>
            <a:pPr>
              <a:defRPr/>
            </a:pPr>
            <a:fld id="{3D767B44-7DD5-4DBC-B08D-C5159210D2EE}"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程序</a:t>
            </a:r>
            <a:r>
              <a:rPr lang="zh-CN" altLang="en-US" sz="3600" dirty="0">
                <a:solidFill>
                  <a:srgbClr val="990000"/>
                </a:solidFill>
                <a:ea typeface="黑体" panose="02010609060101010101" pitchFamily="49" charset="-122"/>
                <a:sym typeface="华文新魏" panose="02010800040101010101" pitchFamily="2" charset="-122"/>
              </a:rPr>
              <a:t>间的切换</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5843" name="矩形 1"/>
          <p:cNvSpPr>
            <a:spLocks noChangeArrowheads="1"/>
          </p:cNvSpPr>
          <p:nvPr/>
        </p:nvSpPr>
        <p:spPr bwMode="auto">
          <a:xfrm>
            <a:off x="455054" y="1016732"/>
            <a:ext cx="77533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lnSpc>
                <a:spcPct val="120000"/>
              </a:lnSpc>
              <a:buClr>
                <a:schemeClr val="tx1"/>
              </a:buClr>
            </a:pPr>
            <a:r>
              <a:rPr lang="zh-CN" altLang="en-US" sz="3600" dirty="0">
                <a:solidFill>
                  <a:schemeClr val="tx1"/>
                </a:solidFill>
              </a:rPr>
              <a:t>切换</a:t>
            </a:r>
            <a:r>
              <a:rPr lang="zh-CN" altLang="en-US" sz="3600" dirty="0" smtClean="0">
                <a:solidFill>
                  <a:schemeClr val="tx1"/>
                </a:solidFill>
              </a:rPr>
              <a:t>当前程序</a:t>
            </a:r>
            <a:r>
              <a:rPr lang="zh-CN" altLang="en-US" sz="3600" dirty="0">
                <a:solidFill>
                  <a:schemeClr val="tx1"/>
                </a:solidFill>
              </a:rPr>
              <a:t>的常用方法：</a:t>
            </a:r>
            <a:endParaRPr lang="zh-CN" altLang="en-US" sz="3600" dirty="0">
              <a:solidFill>
                <a:schemeClr val="tx1"/>
              </a:solidFill>
            </a:endParaRPr>
          </a:p>
          <a:p>
            <a:pPr marL="1028700" lvl="1" indent="-571500" algn="just" eaLnBrk="1" hangingPunct="1">
              <a:lnSpc>
                <a:spcPct val="120000"/>
              </a:lnSpc>
              <a:buClr>
                <a:srgbClr val="C00000"/>
              </a:buClr>
              <a:buFont typeface="Wingdings" panose="05000000000000000000" pitchFamily="2" charset="2"/>
              <a:buChar char="l"/>
            </a:pPr>
            <a:r>
              <a:rPr lang="zh-CN" altLang="en-US" sz="3600" dirty="0" smtClean="0">
                <a:solidFill>
                  <a:schemeClr val="tx1"/>
                </a:solidFill>
              </a:rPr>
              <a:t>任务栏</a:t>
            </a:r>
            <a:r>
              <a:rPr lang="zh-CN" altLang="en-US" sz="3600" dirty="0">
                <a:solidFill>
                  <a:schemeClr val="tx1"/>
                </a:solidFill>
              </a:rPr>
              <a:t>上的任务按钮</a:t>
            </a:r>
            <a:endParaRPr lang="zh-CN" altLang="en-US" sz="3600" dirty="0">
              <a:solidFill>
                <a:schemeClr val="tx1"/>
              </a:solidFill>
            </a:endParaRPr>
          </a:p>
          <a:p>
            <a:pPr marL="1028700" lvl="1" indent="-571500" algn="just" eaLnBrk="1" hangingPunct="1">
              <a:lnSpc>
                <a:spcPct val="120000"/>
              </a:lnSpc>
              <a:buClr>
                <a:srgbClr val="C00000"/>
              </a:buClr>
              <a:buFont typeface="Wingdings" panose="05000000000000000000" pitchFamily="2" charset="2"/>
              <a:buChar char="l"/>
            </a:pPr>
            <a:r>
              <a:rPr lang="zh-CN" altLang="en-US" sz="3600" dirty="0" smtClean="0">
                <a:solidFill>
                  <a:schemeClr val="tx1"/>
                </a:solidFill>
              </a:rPr>
              <a:t>使用</a:t>
            </a:r>
            <a:r>
              <a:rPr lang="zh-CN" altLang="en-US" sz="3600" dirty="0">
                <a:solidFill>
                  <a:schemeClr val="tx1"/>
                </a:solidFill>
              </a:rPr>
              <a:t>快捷键</a:t>
            </a:r>
            <a:r>
              <a:rPr lang="en-US" altLang="zh-CN" sz="3600" dirty="0" err="1">
                <a:solidFill>
                  <a:schemeClr val="tx1"/>
                </a:solidFill>
              </a:rPr>
              <a:t>Alt+Tab</a:t>
            </a:r>
            <a:r>
              <a:rPr lang="zh-CN" altLang="en-US" sz="3600" dirty="0">
                <a:solidFill>
                  <a:schemeClr val="tx1"/>
                </a:solidFill>
              </a:rPr>
              <a:t>或 </a:t>
            </a:r>
            <a:r>
              <a:rPr lang="en-US" altLang="zh-CN" sz="3600" dirty="0" err="1">
                <a:solidFill>
                  <a:schemeClr val="tx1"/>
                </a:solidFill>
              </a:rPr>
              <a:t>Alt+Esc</a:t>
            </a:r>
            <a:r>
              <a:rPr lang="zh-CN" altLang="en-US" sz="3600" dirty="0">
                <a:solidFill>
                  <a:schemeClr val="tx1"/>
                </a:solidFill>
              </a:rPr>
              <a:t>或</a:t>
            </a:r>
            <a:r>
              <a:rPr lang="en-US" altLang="zh-CN" sz="3600" dirty="0" err="1">
                <a:solidFill>
                  <a:schemeClr val="tx1"/>
                </a:solidFill>
              </a:rPr>
              <a:t>Win+Tab</a:t>
            </a:r>
            <a:endParaRPr lang="zh-CN" altLang="en-US" sz="3600" dirty="0">
              <a:solidFill>
                <a:schemeClr val="tx1"/>
              </a:solidFill>
            </a:endParaRPr>
          </a:p>
        </p:txBody>
      </p:sp>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1920" y="3248980"/>
            <a:ext cx="5119551" cy="319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746D9F0C-A1B1-4FBA-AA96-A806625643A5}"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4"/>
          <p:cNvSpPr>
            <a:spLocks noChangeArrowheads="1"/>
          </p:cNvSpPr>
          <p:nvPr/>
        </p:nvSpPr>
        <p:spPr bwMode="auto">
          <a:xfrm>
            <a:off x="864691" y="908720"/>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pic>
        <p:nvPicPr>
          <p:cNvPr id="512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3708" y="980728"/>
            <a:ext cx="59197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0" name="Group 4"/>
          <p:cNvGrpSpPr/>
          <p:nvPr/>
        </p:nvGrpSpPr>
        <p:grpSpPr bwMode="auto">
          <a:xfrm>
            <a:off x="718641" y="1023453"/>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2"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2.1</a:t>
              </a:r>
              <a:endParaRPr lang="en-US" altLang="zh-CN" dirty="0">
                <a:ea typeface="黑体" panose="02010609060101010101" pitchFamily="49" charset="-122"/>
              </a:endParaRPr>
            </a:p>
          </p:txBody>
        </p:sp>
      </p:grpSp>
      <p:grpSp>
        <p:nvGrpSpPr>
          <p:cNvPr id="4101" name="Group 12"/>
          <p:cNvGrpSpPr/>
          <p:nvPr/>
        </p:nvGrpSpPr>
        <p:grpSpPr bwMode="auto">
          <a:xfrm>
            <a:off x="764679" y="3465004"/>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2.2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a:solidFill>
                  <a:schemeClr val="tx1"/>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a:solidFill>
                <a:schemeClr val="tx1"/>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1943310" y="1023454"/>
            <a:ext cx="57610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操作系统概述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1819511" y="3501008"/>
            <a:ext cx="62493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3600" dirty="0" smtClean="0">
                <a:solidFill>
                  <a:schemeClr val="tx1"/>
                </a:solidFill>
              </a:rPr>
              <a:t> Windows </a:t>
            </a:r>
            <a:r>
              <a:rPr lang="en-US" altLang="zh-CN" sz="3600" dirty="0">
                <a:solidFill>
                  <a:schemeClr val="tx1"/>
                </a:solidFill>
              </a:rPr>
              <a:t>7</a:t>
            </a:r>
            <a:r>
              <a:rPr lang="zh-CN" altLang="zh-CN" sz="3600" dirty="0">
                <a:solidFill>
                  <a:schemeClr val="tx1"/>
                </a:solidFill>
              </a:rPr>
              <a:t>操作系统</a:t>
            </a:r>
            <a:endParaRPr lang="zh-CN" altLang="en-US" sz="3600" dirty="0">
              <a:solidFill>
                <a:schemeClr val="tx1"/>
              </a:solidFill>
              <a:latin typeface="宋体" panose="02010600030101010101" pitchFamily="2" charset="-122"/>
              <a:sym typeface="Arial" panose="020B0604020202020204" pitchFamily="34" charset="0"/>
            </a:endParaRPr>
          </a:p>
        </p:txBody>
      </p:sp>
      <p:sp>
        <p:nvSpPr>
          <p:cNvPr id="2" name="TextBox 1"/>
          <p:cNvSpPr txBox="1"/>
          <p:nvPr/>
        </p:nvSpPr>
        <p:spPr>
          <a:xfrm>
            <a:off x="2178171" y="1736812"/>
            <a:ext cx="3315331" cy="1836400"/>
          </a:xfrm>
          <a:prstGeom prst="rect">
            <a:avLst/>
          </a:prstGeom>
          <a:noFill/>
        </p:spPr>
        <p:txBody>
          <a:bodyPr wrap="none" rtlCol="0">
            <a:spAutoFit/>
          </a:bodyPr>
          <a:lstStyle/>
          <a:p>
            <a:pPr marL="342900" indent="-342900">
              <a:lnSpc>
                <a:spcPts val="3400"/>
              </a:lnSpc>
              <a:buClr>
                <a:srgbClr val="C00000"/>
              </a:buClr>
              <a:buFont typeface="Wingdings" panose="05000000000000000000" pitchFamily="2" charset="2"/>
              <a:buChar char="Ø"/>
            </a:pPr>
            <a:r>
              <a:rPr lang="zh-CN" altLang="en-US" sz="2400" dirty="0">
                <a:solidFill>
                  <a:schemeClr val="tx1"/>
                </a:solidFill>
              </a:rPr>
              <a:t>操作系统概念	</a:t>
            </a:r>
            <a:endParaRPr lang="zh-CN" altLang="en-US" sz="2400" dirty="0">
              <a:solidFill>
                <a:schemeClr val="tx1"/>
              </a:solidFill>
            </a:endParaRPr>
          </a:p>
          <a:p>
            <a:pPr marL="342900" indent="-342900">
              <a:lnSpc>
                <a:spcPts val="3400"/>
              </a:lnSpc>
              <a:buClr>
                <a:srgbClr val="C00000"/>
              </a:buClr>
              <a:buFont typeface="Wingdings" panose="05000000000000000000" pitchFamily="2" charset="2"/>
              <a:buChar char="Ø"/>
            </a:pPr>
            <a:r>
              <a:rPr lang="zh-CN" altLang="en-US" sz="2400" dirty="0">
                <a:solidFill>
                  <a:schemeClr val="tx1"/>
                </a:solidFill>
              </a:rPr>
              <a:t>操作系统的分类	</a:t>
            </a:r>
            <a:endParaRPr lang="zh-CN" altLang="en-US" sz="2400" dirty="0">
              <a:solidFill>
                <a:schemeClr val="tx1"/>
              </a:solidFill>
            </a:endParaRPr>
          </a:p>
          <a:p>
            <a:pPr marL="342900" indent="-342900">
              <a:lnSpc>
                <a:spcPts val="3400"/>
              </a:lnSpc>
              <a:buClr>
                <a:srgbClr val="C00000"/>
              </a:buClr>
              <a:buFont typeface="Wingdings" panose="05000000000000000000" pitchFamily="2" charset="2"/>
              <a:buChar char="Ø"/>
            </a:pPr>
            <a:r>
              <a:rPr lang="zh-CN" altLang="en-US" sz="2400" dirty="0">
                <a:solidFill>
                  <a:schemeClr val="tx1"/>
                </a:solidFill>
              </a:rPr>
              <a:t>常用操作系统介绍</a:t>
            </a:r>
            <a:endParaRPr lang="zh-CN" altLang="en-US" sz="2400" dirty="0">
              <a:solidFill>
                <a:schemeClr val="tx1"/>
              </a:solidFill>
            </a:endParaRPr>
          </a:p>
          <a:p>
            <a:pPr marL="342900" indent="-342900">
              <a:lnSpc>
                <a:spcPts val="3400"/>
              </a:lnSpc>
              <a:buClr>
                <a:srgbClr val="C00000"/>
              </a:buClr>
              <a:buFont typeface="Wingdings" panose="05000000000000000000" pitchFamily="2" charset="2"/>
              <a:buChar char="Ø"/>
            </a:pPr>
            <a:r>
              <a:rPr lang="zh-CN" altLang="en-US" sz="2400" dirty="0">
                <a:solidFill>
                  <a:schemeClr val="tx1"/>
                </a:solidFill>
              </a:rPr>
              <a:t>操作系统的基本功能</a:t>
            </a:r>
            <a:endParaRPr lang="zh-CN" altLang="en-US" sz="2400" dirty="0">
              <a:solidFill>
                <a:schemeClr val="tx1"/>
              </a:solidFill>
            </a:endParaRPr>
          </a:p>
        </p:txBody>
      </p:sp>
      <p:sp>
        <p:nvSpPr>
          <p:cNvPr id="3" name="TextBox 2"/>
          <p:cNvSpPr txBox="1"/>
          <p:nvPr/>
        </p:nvSpPr>
        <p:spPr>
          <a:xfrm>
            <a:off x="2178171" y="4113076"/>
            <a:ext cx="4463914" cy="2308324"/>
          </a:xfrm>
          <a:prstGeom prst="rect">
            <a:avLst/>
          </a:prstGeom>
          <a:noFill/>
        </p:spPr>
        <p:txBody>
          <a:bodyPr wrap="none" rtlCol="0">
            <a:spAutoFit/>
          </a:bodyPr>
          <a:lstStyle/>
          <a:p>
            <a:pPr marL="342900" indent="-342900">
              <a:buClr>
                <a:srgbClr val="C00000"/>
              </a:buClr>
              <a:buFont typeface="Wingdings" panose="05000000000000000000" pitchFamily="2" charset="2"/>
              <a:buChar char="Ø"/>
            </a:pPr>
            <a:r>
              <a:rPr lang="en-US" altLang="zh-CN" sz="2400" dirty="0">
                <a:solidFill>
                  <a:schemeClr val="tx1"/>
                </a:solidFill>
              </a:rPr>
              <a:t>Windows</a:t>
            </a:r>
            <a:r>
              <a:rPr lang="zh-CN" altLang="en-US" sz="2400" dirty="0">
                <a:solidFill>
                  <a:schemeClr val="tx1"/>
                </a:solidFill>
              </a:rPr>
              <a:t>的发展历程</a:t>
            </a:r>
            <a:endParaRPr lang="zh-CN" altLang="en-US" sz="2400" dirty="0">
              <a:solidFill>
                <a:schemeClr val="tx1"/>
              </a:solidFill>
            </a:endParaRPr>
          </a:p>
          <a:p>
            <a:pPr marL="342900" indent="-342900">
              <a:buClr>
                <a:srgbClr val="C00000"/>
              </a:buClr>
              <a:buFont typeface="Wingdings" panose="05000000000000000000" pitchFamily="2" charset="2"/>
              <a:buChar char="Ø"/>
            </a:pPr>
            <a:r>
              <a:rPr lang="en-US" altLang="zh-CN" sz="2400" dirty="0">
                <a:solidFill>
                  <a:schemeClr val="tx1"/>
                </a:solidFill>
              </a:rPr>
              <a:t>Windows 7</a:t>
            </a:r>
            <a:r>
              <a:rPr lang="zh-CN" altLang="en-US" sz="2400" dirty="0">
                <a:solidFill>
                  <a:schemeClr val="tx1"/>
                </a:solidFill>
              </a:rPr>
              <a:t>的特性</a:t>
            </a:r>
            <a:endParaRPr lang="zh-CN" altLang="en-US" sz="2400" dirty="0">
              <a:solidFill>
                <a:schemeClr val="tx1"/>
              </a:solidFill>
            </a:endParaRPr>
          </a:p>
          <a:p>
            <a:pPr marL="342900" indent="-342900">
              <a:buClr>
                <a:srgbClr val="C00000"/>
              </a:buClr>
              <a:buFont typeface="Wingdings" panose="05000000000000000000" pitchFamily="2" charset="2"/>
              <a:buChar char="Ø"/>
            </a:pPr>
            <a:r>
              <a:rPr lang="en-US" altLang="zh-CN" sz="2400" dirty="0" smtClean="0">
                <a:solidFill>
                  <a:schemeClr val="tx1"/>
                </a:solidFill>
              </a:rPr>
              <a:t>Windows </a:t>
            </a:r>
            <a:r>
              <a:rPr lang="en-US" altLang="zh-CN" sz="2400" dirty="0">
                <a:solidFill>
                  <a:schemeClr val="tx1"/>
                </a:solidFill>
              </a:rPr>
              <a:t>7</a:t>
            </a:r>
            <a:r>
              <a:rPr lang="zh-CN" altLang="en-US" sz="2400" dirty="0">
                <a:solidFill>
                  <a:schemeClr val="tx1"/>
                </a:solidFill>
              </a:rPr>
              <a:t>的基本操作</a:t>
            </a:r>
            <a:endParaRPr lang="zh-CN" altLang="en-US" sz="2400" dirty="0">
              <a:solidFill>
                <a:schemeClr val="tx1"/>
              </a:solidFill>
            </a:endParaRPr>
          </a:p>
          <a:p>
            <a:pPr marL="342900" indent="-342900">
              <a:buClr>
                <a:srgbClr val="C00000"/>
              </a:buClr>
              <a:buFont typeface="Wingdings" panose="05000000000000000000" pitchFamily="2" charset="2"/>
              <a:buChar char="Ø"/>
            </a:pPr>
            <a:r>
              <a:rPr lang="en-US" altLang="zh-CN" sz="2400" dirty="0" smtClean="0">
                <a:solidFill>
                  <a:schemeClr val="tx1"/>
                </a:solidFill>
              </a:rPr>
              <a:t>Windows </a:t>
            </a:r>
            <a:r>
              <a:rPr lang="en-US" altLang="zh-CN" sz="2400" dirty="0">
                <a:solidFill>
                  <a:schemeClr val="tx1"/>
                </a:solidFill>
              </a:rPr>
              <a:t>7</a:t>
            </a:r>
            <a:r>
              <a:rPr lang="zh-CN" altLang="en-US" sz="2400" dirty="0">
                <a:solidFill>
                  <a:schemeClr val="tx1"/>
                </a:solidFill>
              </a:rPr>
              <a:t>的系统设置</a:t>
            </a:r>
            <a:endParaRPr lang="zh-CN" altLang="en-US" sz="2400" dirty="0">
              <a:solidFill>
                <a:schemeClr val="tx1"/>
              </a:solidFill>
            </a:endParaRPr>
          </a:p>
          <a:p>
            <a:pPr marL="342900" indent="-342900">
              <a:buClr>
                <a:srgbClr val="C00000"/>
              </a:buClr>
              <a:buFont typeface="Wingdings" panose="05000000000000000000" pitchFamily="2" charset="2"/>
              <a:buChar char="Ø"/>
            </a:pPr>
            <a:r>
              <a:rPr lang="en-US" altLang="zh-CN" sz="2400" dirty="0">
                <a:solidFill>
                  <a:schemeClr val="tx1"/>
                </a:solidFill>
              </a:rPr>
              <a:t>Windows 7</a:t>
            </a:r>
            <a:r>
              <a:rPr lang="zh-CN" altLang="en-US" sz="2400" dirty="0">
                <a:solidFill>
                  <a:schemeClr val="tx1"/>
                </a:solidFill>
              </a:rPr>
              <a:t>的资源管理</a:t>
            </a:r>
            <a:endParaRPr lang="zh-CN" altLang="en-US" sz="2400" dirty="0">
              <a:solidFill>
                <a:schemeClr val="tx1"/>
              </a:solidFill>
            </a:endParaRPr>
          </a:p>
          <a:p>
            <a:pPr marL="342900" indent="-342900">
              <a:buClr>
                <a:srgbClr val="C00000"/>
              </a:buClr>
              <a:buFont typeface="Wingdings" panose="05000000000000000000" pitchFamily="2" charset="2"/>
              <a:buChar char="Ø"/>
            </a:pPr>
            <a:r>
              <a:rPr lang="en-US" altLang="zh-CN" sz="2400" dirty="0">
                <a:solidFill>
                  <a:schemeClr val="tx1"/>
                </a:solidFill>
              </a:rPr>
              <a:t>Windows 7</a:t>
            </a:r>
            <a:r>
              <a:rPr lang="zh-CN" altLang="en-US" sz="2400" dirty="0">
                <a:solidFill>
                  <a:schemeClr val="tx1"/>
                </a:solidFill>
              </a:rPr>
              <a:t>平台的管理和维护</a:t>
            </a:r>
            <a:endParaRPr lang="zh-CN" altLang="en-US" sz="2400" dirty="0">
              <a:solidFill>
                <a:schemeClr val="tx1"/>
              </a:solidFill>
            </a:endParaRPr>
          </a:p>
        </p:txBody>
      </p:sp>
      <p:sp>
        <p:nvSpPr>
          <p:cNvPr id="4" name="日期占位符 3"/>
          <p:cNvSpPr>
            <a:spLocks noGrp="1"/>
          </p:cNvSpPr>
          <p:nvPr>
            <p:ph type="dt" sz="half" idx="10"/>
          </p:nvPr>
        </p:nvSpPr>
        <p:spPr/>
        <p:txBody>
          <a:bodyPr/>
          <a:lstStyle/>
          <a:p>
            <a:pPr>
              <a:defRPr/>
            </a:pPr>
            <a:fld id="{4DC5E20B-51DE-42FD-B50E-14D37AEAF4A5}"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ppt_x</p:attrName>
                                        </p:attrNameLst>
                                      </p:cBhvr>
                                      <p:tavLst>
                                        <p:tav tm="0">
                                          <p:val>
                                            <p:strVal val="0-#ppt_w/2"/>
                                          </p:val>
                                        </p:tav>
                                        <p:tav tm="100000">
                                          <p:val>
                                            <p:strVal val="#ppt_x"/>
                                          </p:val>
                                        </p:tav>
                                      </p:tavLst>
                                    </p:anim>
                                    <p:anim calcmode="lin" valueType="num">
                                      <p:cBhvr>
                                        <p:cTn id="8"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中文输入基本操作</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1747" name="矩形 1"/>
          <p:cNvSpPr>
            <a:spLocks noChangeArrowheads="1"/>
          </p:cNvSpPr>
          <p:nvPr/>
        </p:nvSpPr>
        <p:spPr bwMode="auto">
          <a:xfrm>
            <a:off x="539180" y="944724"/>
            <a:ext cx="7957256"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9705" lvl="1" algn="just" eaLnBrk="1" hangingPunct="1">
              <a:buClr>
                <a:schemeClr val="tx1"/>
              </a:buClr>
            </a:pPr>
            <a:r>
              <a:rPr lang="zh-CN" altLang="en-US" sz="3200" dirty="0" smtClean="0">
                <a:solidFill>
                  <a:schemeClr val="tx1"/>
                </a:solidFill>
              </a:rPr>
              <a:t>        中文</a:t>
            </a:r>
            <a:r>
              <a:rPr lang="zh-CN" altLang="en-US" sz="3200" dirty="0">
                <a:solidFill>
                  <a:schemeClr val="tx1"/>
                </a:solidFill>
              </a:rPr>
              <a:t>输入法是一种将汉字输入计算机等设备的编码方法，分为音频输入法和形码输入法。</a:t>
            </a:r>
            <a:endParaRPr lang="en-US" altLang="zh-CN" sz="3200" dirty="0">
              <a:solidFill>
                <a:schemeClr val="tx1"/>
              </a:solidFill>
            </a:endParaRPr>
          </a:p>
          <a:p>
            <a:pPr marL="179705" lvl="1" algn="just" eaLnBrk="1" hangingPunct="1">
              <a:buClr>
                <a:schemeClr val="tx1"/>
              </a:buClr>
            </a:pPr>
            <a:r>
              <a:rPr lang="zh-CN" altLang="en-US" sz="3200" dirty="0">
                <a:solidFill>
                  <a:schemeClr val="tx1"/>
                </a:solidFill>
              </a:rPr>
              <a:t>    选用输入法</a:t>
            </a:r>
            <a:endParaRPr lang="en-US" altLang="zh-CN" sz="3200" dirty="0">
              <a:solidFill>
                <a:schemeClr val="tx1"/>
              </a:solidFill>
              <a:latin typeface="宋体" panose="02010600030101010101" pitchFamily="2" charset="-122"/>
            </a:endParaRPr>
          </a:p>
          <a:p>
            <a:pPr marL="179705" lvl="1" algn="just" eaLnBrk="1" hangingPunct="1">
              <a:buClr>
                <a:schemeClr val="tx1"/>
              </a:buClr>
            </a:pPr>
            <a:r>
              <a:rPr lang="en-US" altLang="zh-CN" sz="3200" dirty="0">
                <a:solidFill>
                  <a:schemeClr val="tx1"/>
                </a:solidFill>
                <a:latin typeface="宋体" panose="02010600030101010101" pitchFamily="2" charset="-122"/>
              </a:rPr>
              <a:t>  </a:t>
            </a:r>
            <a:r>
              <a:rPr lang="zh-CN" altLang="en-US" sz="3200" dirty="0">
                <a:solidFill>
                  <a:srgbClr val="C00000"/>
                </a:solidFill>
                <a:latin typeface="宋体" panose="02010600030101010101" pitchFamily="2" charset="-122"/>
              </a:rPr>
              <a:t>●</a:t>
            </a:r>
            <a:r>
              <a:rPr lang="zh-CN" altLang="en-US" sz="3200" dirty="0">
                <a:solidFill>
                  <a:schemeClr val="tx1"/>
                </a:solidFill>
                <a:latin typeface="宋体" panose="02010600030101010101" pitchFamily="2" charset="-122"/>
              </a:rPr>
              <a:t>使用键盘</a:t>
            </a:r>
            <a:endParaRPr lang="zh-CN" altLang="en-US" sz="3200" dirty="0">
              <a:solidFill>
                <a:schemeClr val="tx1"/>
              </a:solidFill>
              <a:latin typeface="宋体" panose="02010600030101010101" pitchFamily="2" charset="-122"/>
            </a:endParaRPr>
          </a:p>
          <a:p>
            <a:pPr marL="179705" lvl="1" algn="just" eaLnBrk="1" hangingPunct="1">
              <a:buClr>
                <a:schemeClr val="tx1"/>
              </a:buClr>
            </a:pPr>
            <a:r>
              <a:rPr lang="zh-CN" altLang="en-US" dirty="0">
                <a:solidFill>
                  <a:schemeClr val="accent2"/>
                </a:solidFill>
                <a:latin typeface="宋体" panose="02010600030101010101" pitchFamily="2" charset="-122"/>
              </a:rPr>
              <a:t>     </a:t>
            </a:r>
            <a:r>
              <a:rPr lang="en-US" altLang="zh-CN" sz="2800" dirty="0">
                <a:solidFill>
                  <a:schemeClr val="accent2"/>
                </a:solidFill>
                <a:latin typeface="宋体" panose="02010600030101010101" pitchFamily="2" charset="-122"/>
              </a:rPr>
              <a:t>Ctrl + &lt;</a:t>
            </a:r>
            <a:r>
              <a:rPr lang="zh-CN" altLang="en-US" sz="2800" dirty="0">
                <a:solidFill>
                  <a:schemeClr val="accent2"/>
                </a:solidFill>
                <a:latin typeface="宋体" panose="02010600030101010101" pitchFamily="2" charset="-122"/>
              </a:rPr>
              <a:t>空</a:t>
            </a:r>
            <a:r>
              <a:rPr lang="en-US" altLang="zh-CN" sz="2800" dirty="0">
                <a:solidFill>
                  <a:schemeClr val="accent2"/>
                </a:solidFill>
                <a:latin typeface="宋体" panose="02010600030101010101" pitchFamily="2" charset="-122"/>
              </a:rPr>
              <a:t>&gt;</a:t>
            </a:r>
            <a:endParaRPr lang="en-US" altLang="zh-CN" sz="2800" dirty="0">
              <a:solidFill>
                <a:schemeClr val="accent2"/>
              </a:solidFill>
              <a:latin typeface="宋体" panose="02010600030101010101" pitchFamily="2" charset="-122"/>
            </a:endParaRPr>
          </a:p>
          <a:p>
            <a:pPr algn="just" eaLnBrk="1" hangingPunct="1">
              <a:buClr>
                <a:schemeClr val="tx1"/>
              </a:buClr>
              <a:buFontTx/>
              <a:buChar char=" "/>
            </a:pPr>
            <a:r>
              <a:rPr lang="en-US" altLang="zh-CN" sz="2800" dirty="0">
                <a:solidFill>
                  <a:schemeClr val="accent2"/>
                </a:solidFill>
                <a:latin typeface="宋体" panose="02010600030101010101" pitchFamily="2" charset="-122"/>
              </a:rPr>
              <a:t>    Ctrl + Shift</a:t>
            </a:r>
            <a:endParaRPr lang="en-US" altLang="zh-CN" sz="2800" dirty="0">
              <a:solidFill>
                <a:schemeClr val="accent2"/>
              </a:solidFill>
              <a:latin typeface="宋体" panose="02010600030101010101" pitchFamily="2" charset="-122"/>
            </a:endParaRPr>
          </a:p>
          <a:p>
            <a:pPr algn="just" eaLnBrk="1" hangingPunct="1">
              <a:buClr>
                <a:schemeClr val="tx1"/>
              </a:buClr>
              <a:buFontTx/>
              <a:buChar char=" "/>
            </a:pPr>
            <a:endParaRPr lang="en-US" altLang="zh-CN" sz="2800" dirty="0">
              <a:solidFill>
                <a:schemeClr val="tx1"/>
              </a:solidFill>
            </a:endParaRPr>
          </a:p>
          <a:p>
            <a:pPr marL="179705" lvl="1" algn="just" eaLnBrk="1" hangingPunct="1">
              <a:buClr>
                <a:schemeClr val="tx1"/>
              </a:buClr>
              <a:buFontTx/>
              <a:buChar char=" "/>
            </a:pPr>
            <a:r>
              <a:rPr lang="en-US" altLang="zh-CN" dirty="0">
                <a:solidFill>
                  <a:schemeClr val="tx1"/>
                </a:solidFill>
              </a:rPr>
              <a:t>     </a:t>
            </a:r>
            <a:r>
              <a:rPr lang="en-US" altLang="zh-CN" sz="3200" dirty="0">
                <a:solidFill>
                  <a:srgbClr val="C00000"/>
                </a:solidFill>
              </a:rPr>
              <a:t>●</a:t>
            </a:r>
            <a:r>
              <a:rPr lang="zh-CN" altLang="en-US" sz="3200" dirty="0">
                <a:solidFill>
                  <a:schemeClr val="tx1"/>
                </a:solidFill>
              </a:rPr>
              <a:t>使用鼠标</a:t>
            </a:r>
            <a:endParaRPr lang="zh-CN" altLang="en-US" sz="3200" dirty="0">
              <a:solidFill>
                <a:schemeClr val="tx1"/>
              </a:solidFill>
            </a:endParaRPr>
          </a:p>
          <a:p>
            <a:pPr marL="179705" lvl="1" algn="just" eaLnBrk="1" hangingPunct="1">
              <a:buClr>
                <a:schemeClr val="tx1"/>
              </a:buClr>
              <a:buFontTx/>
              <a:buChar char=" "/>
            </a:pPr>
            <a:r>
              <a:rPr lang="zh-CN" altLang="en-US" sz="3200" dirty="0">
                <a:solidFill>
                  <a:schemeClr val="tx1"/>
                </a:solidFill>
              </a:rPr>
              <a:t>       单击任务栏上的“输入法指示器”图标，再选中文输入法</a:t>
            </a:r>
            <a:endParaRPr lang="zh-CN" altLang="en-US" sz="32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60BCDBB7-DD11-4412-91BC-33560A1C4CA4}"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中文</a:t>
            </a:r>
            <a:r>
              <a:rPr lang="zh-CN" altLang="en-US" sz="3600" dirty="0">
                <a:solidFill>
                  <a:srgbClr val="990000"/>
                </a:solidFill>
                <a:ea typeface="黑体" panose="02010609060101010101" pitchFamily="49" charset="-122"/>
                <a:sym typeface="华文新魏" panose="02010800040101010101" pitchFamily="2" charset="-122"/>
              </a:rPr>
              <a:t>输入法</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3277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0737" y="845877"/>
            <a:ext cx="6097587"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1"/>
          <p:cNvSpPr>
            <a:spLocks noChangeArrowheads="1"/>
          </p:cNvSpPr>
          <p:nvPr/>
        </p:nvSpPr>
        <p:spPr bwMode="auto">
          <a:xfrm>
            <a:off x="790587" y="3968750"/>
            <a:ext cx="7489825" cy="2462213"/>
          </a:xfrm>
          <a:prstGeom prst="rect">
            <a:avLst/>
          </a:prstGeom>
          <a:solidFill>
            <a:schemeClr val="accent6">
              <a:lumMod val="40000"/>
              <a:lumOff val="60000"/>
            </a:schemeClr>
          </a:solidFill>
          <a:ln>
            <a:noFill/>
          </a:ln>
        </p:spPr>
        <p:txBody>
          <a:bodyPr>
            <a:spAutoFit/>
          </a:bodyPr>
          <a:lstStyle/>
          <a:p>
            <a:r>
              <a:rPr lang="zh-CN" altLang="en-US" dirty="0">
                <a:solidFill>
                  <a:schemeClr val="tx1"/>
                </a:solidFill>
              </a:rPr>
              <a:t>（</a:t>
            </a:r>
            <a:r>
              <a:rPr lang="en-US" altLang="zh-CN" dirty="0">
                <a:solidFill>
                  <a:schemeClr val="tx1"/>
                </a:solidFill>
              </a:rPr>
              <a:t>1</a:t>
            </a:r>
            <a:r>
              <a:rPr lang="zh-CN" altLang="zh-CN" dirty="0">
                <a:solidFill>
                  <a:schemeClr val="tx1"/>
                </a:solidFill>
              </a:rPr>
              <a:t>）中</a:t>
            </a:r>
            <a:r>
              <a:rPr lang="en-US" altLang="zh-CN" dirty="0">
                <a:solidFill>
                  <a:schemeClr val="tx1"/>
                </a:solidFill>
              </a:rPr>
              <a:t>/</a:t>
            </a:r>
            <a:r>
              <a:rPr lang="zh-CN" altLang="zh-CN" dirty="0">
                <a:solidFill>
                  <a:schemeClr val="tx1"/>
                </a:solidFill>
              </a:rPr>
              <a:t>英文切换按钮：在输入文本时，用户可以在汉字输入和英文输入之间进行转换。</a:t>
            </a:r>
            <a:endParaRPr lang="zh-CN" altLang="zh-CN" dirty="0">
              <a:solidFill>
                <a:schemeClr val="tx1"/>
              </a:solidFill>
            </a:endParaRPr>
          </a:p>
          <a:p>
            <a:r>
              <a:rPr lang="zh-CN" altLang="zh-CN" dirty="0">
                <a:solidFill>
                  <a:schemeClr val="tx1"/>
                </a:solidFill>
              </a:rPr>
              <a:t>（</a:t>
            </a:r>
            <a:r>
              <a:rPr lang="en-US" altLang="zh-CN" dirty="0">
                <a:solidFill>
                  <a:schemeClr val="tx1"/>
                </a:solidFill>
              </a:rPr>
              <a:t>2</a:t>
            </a:r>
            <a:r>
              <a:rPr lang="zh-CN" altLang="zh-CN" dirty="0">
                <a:solidFill>
                  <a:schemeClr val="tx1"/>
                </a:solidFill>
              </a:rPr>
              <a:t>）全角</a:t>
            </a:r>
            <a:r>
              <a:rPr lang="en-US" altLang="zh-CN" dirty="0">
                <a:solidFill>
                  <a:schemeClr val="tx1"/>
                </a:solidFill>
              </a:rPr>
              <a:t>/</a:t>
            </a:r>
            <a:r>
              <a:rPr lang="zh-CN" altLang="zh-CN" dirty="0">
                <a:solidFill>
                  <a:schemeClr val="tx1"/>
                </a:solidFill>
              </a:rPr>
              <a:t>半角切换按钮：在输入英文字符或数字字符时转换输入字符的半角或全角状态。</a:t>
            </a:r>
            <a:r>
              <a:rPr lang="zh-CN" altLang="en-US" dirty="0">
                <a:solidFill>
                  <a:schemeClr val="tx1"/>
                </a:solidFill>
              </a:rPr>
              <a:t>键盘</a:t>
            </a:r>
            <a:r>
              <a:rPr lang="zh-CN" altLang="zh-CN" dirty="0">
                <a:solidFill>
                  <a:schemeClr val="tx1"/>
                </a:solidFill>
              </a:rPr>
              <a:t>组合键是“</a:t>
            </a:r>
            <a:r>
              <a:rPr lang="en-US" altLang="zh-CN" dirty="0" err="1">
                <a:solidFill>
                  <a:schemeClr val="tx1"/>
                </a:solidFill>
              </a:rPr>
              <a:t>Shift+Space</a:t>
            </a:r>
            <a:r>
              <a:rPr lang="zh-CN" altLang="zh-CN" dirty="0">
                <a:solidFill>
                  <a:schemeClr val="tx1"/>
                </a:solidFill>
              </a:rPr>
              <a:t>”</a:t>
            </a:r>
            <a:endParaRPr lang="en-US" altLang="zh-CN" dirty="0">
              <a:solidFill>
                <a:schemeClr val="tx1"/>
              </a:solidFill>
            </a:endParaRPr>
          </a:p>
          <a:p>
            <a:r>
              <a:rPr lang="zh-CN" altLang="zh-CN" dirty="0">
                <a:solidFill>
                  <a:schemeClr val="tx1"/>
                </a:solidFill>
              </a:rPr>
              <a:t>（</a:t>
            </a:r>
            <a:r>
              <a:rPr lang="en-US" altLang="zh-CN" dirty="0">
                <a:solidFill>
                  <a:schemeClr val="tx1"/>
                </a:solidFill>
              </a:rPr>
              <a:t>3</a:t>
            </a:r>
            <a:r>
              <a:rPr lang="zh-CN" altLang="zh-CN" dirty="0">
                <a:solidFill>
                  <a:schemeClr val="tx1"/>
                </a:solidFill>
              </a:rPr>
              <a:t>）中</a:t>
            </a:r>
            <a:r>
              <a:rPr lang="en-US" altLang="zh-CN" dirty="0">
                <a:solidFill>
                  <a:schemeClr val="tx1"/>
                </a:solidFill>
              </a:rPr>
              <a:t>/</a:t>
            </a:r>
            <a:r>
              <a:rPr lang="zh-CN" altLang="zh-CN" dirty="0">
                <a:solidFill>
                  <a:schemeClr val="tx1"/>
                </a:solidFill>
              </a:rPr>
              <a:t>英文标点切换按钮：切换中文和英文标点符号的输入。</a:t>
            </a:r>
            <a:r>
              <a:rPr lang="zh-CN" altLang="en-US" dirty="0">
                <a:solidFill>
                  <a:schemeClr val="tx1"/>
                </a:solidFill>
              </a:rPr>
              <a:t>键盘</a:t>
            </a:r>
            <a:r>
              <a:rPr lang="zh-CN" altLang="zh-CN" dirty="0">
                <a:solidFill>
                  <a:schemeClr val="tx1"/>
                </a:solidFill>
              </a:rPr>
              <a:t>组合键是“</a:t>
            </a:r>
            <a:r>
              <a:rPr lang="en-US" altLang="zh-CN" dirty="0">
                <a:solidFill>
                  <a:schemeClr val="tx1"/>
                </a:solidFill>
              </a:rPr>
              <a:t>Ctrl+.</a:t>
            </a:r>
            <a:r>
              <a:rPr lang="zh-CN" altLang="zh-CN" dirty="0" smtClean="0">
                <a:solidFill>
                  <a:schemeClr val="tx1"/>
                </a:solidFill>
              </a:rPr>
              <a:t>”</a:t>
            </a:r>
            <a:endParaRPr lang="zh-CN" altLang="zh-CN" dirty="0">
              <a:solidFill>
                <a:schemeClr val="tx1"/>
              </a:solidFill>
            </a:endParaRPr>
          </a:p>
        </p:txBody>
      </p:sp>
      <p:sp>
        <p:nvSpPr>
          <p:cNvPr id="2" name="日期占位符 1"/>
          <p:cNvSpPr>
            <a:spLocks noGrp="1"/>
          </p:cNvSpPr>
          <p:nvPr>
            <p:ph type="dt" sz="half" idx="10"/>
          </p:nvPr>
        </p:nvSpPr>
        <p:spPr/>
        <p:txBody>
          <a:bodyPr/>
          <a:lstStyle/>
          <a:p>
            <a:pPr>
              <a:defRPr/>
            </a:pPr>
            <a:fld id="{6E90D69B-4E13-408C-B955-FA063A056E0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en-US" altLang="zh-CN" sz="3600" dirty="0">
                <a:solidFill>
                  <a:srgbClr val="C00000"/>
                </a:solidFill>
              </a:rPr>
              <a:t>2.2.4  </a:t>
            </a:r>
            <a:r>
              <a:rPr lang="en-US" altLang="zh-CN" sz="3600" dirty="0" smtClean="0">
                <a:solidFill>
                  <a:srgbClr val="C00000"/>
                </a:solidFill>
              </a:rPr>
              <a:t>Windows </a:t>
            </a:r>
            <a:r>
              <a:rPr lang="en-US" altLang="zh-CN" sz="3600" dirty="0">
                <a:solidFill>
                  <a:srgbClr val="C00000"/>
                </a:solidFill>
              </a:rPr>
              <a:t>7</a:t>
            </a:r>
            <a:r>
              <a:rPr lang="zh-CN" altLang="zh-CN" sz="3600" dirty="0">
                <a:solidFill>
                  <a:srgbClr val="C00000"/>
                </a:solidFill>
              </a:rPr>
              <a:t>的系统设置</a:t>
            </a:r>
            <a:endParaRPr lang="zh-CN" altLang="zh-CN" sz="3600" dirty="0">
              <a:solidFill>
                <a:srgbClr val="C00000"/>
              </a:solidFill>
            </a:endParaRPr>
          </a:p>
        </p:txBody>
      </p:sp>
      <p:sp>
        <p:nvSpPr>
          <p:cNvPr id="2" name="矩形 1"/>
          <p:cNvSpPr/>
          <p:nvPr/>
        </p:nvSpPr>
        <p:spPr>
          <a:xfrm>
            <a:off x="611560" y="1412776"/>
            <a:ext cx="7524836" cy="2862322"/>
          </a:xfrm>
          <a:prstGeom prst="rect">
            <a:avLst/>
          </a:prstGeom>
        </p:spPr>
        <p:txBody>
          <a:bodyPr wrap="square">
            <a:spAutoFit/>
          </a:bodyPr>
          <a:lstStyle/>
          <a:p>
            <a:r>
              <a:rPr lang="en-US" altLang="zh-CN" sz="3600" dirty="0" smtClean="0">
                <a:solidFill>
                  <a:schemeClr val="tx1"/>
                </a:solidFill>
              </a:rPr>
              <a:t>       Windows </a:t>
            </a:r>
            <a:r>
              <a:rPr lang="en-US" altLang="zh-CN" sz="3600" dirty="0">
                <a:solidFill>
                  <a:schemeClr val="tx1"/>
                </a:solidFill>
              </a:rPr>
              <a:t>7 </a:t>
            </a:r>
            <a:r>
              <a:rPr lang="zh-CN" altLang="zh-CN" sz="3600" dirty="0">
                <a:solidFill>
                  <a:schemeClr val="tx1"/>
                </a:solidFill>
              </a:rPr>
              <a:t>操作系统允许用户进行个性化设置，用户可以设置个性化任务栏、个性化开始菜单，还可根据自己的</a:t>
            </a:r>
            <a:r>
              <a:rPr lang="zh-CN" altLang="zh-CN" sz="3600" dirty="0" smtClean="0">
                <a:solidFill>
                  <a:schemeClr val="tx1"/>
                </a:solidFill>
              </a:rPr>
              <a:t>喜好</a:t>
            </a:r>
            <a:r>
              <a:rPr lang="zh-CN" altLang="en-US" sz="3600" dirty="0" smtClean="0">
                <a:solidFill>
                  <a:schemeClr val="tx1"/>
                </a:solidFill>
              </a:rPr>
              <a:t>设置</a:t>
            </a:r>
            <a:r>
              <a:rPr lang="zh-CN" altLang="zh-CN" sz="3600" dirty="0" smtClean="0">
                <a:solidFill>
                  <a:schemeClr val="tx1"/>
                </a:solidFill>
              </a:rPr>
              <a:t>主题</a:t>
            </a:r>
            <a:r>
              <a:rPr lang="zh-CN" altLang="zh-CN" sz="3600" dirty="0">
                <a:solidFill>
                  <a:schemeClr val="tx1"/>
                </a:solidFill>
              </a:rPr>
              <a:t>、设置屏幕保护程序、定制窗口颜色和外观等。</a:t>
            </a:r>
            <a:endParaRPr lang="zh-CN" altLang="zh-CN" sz="3600" dirty="0">
              <a:solidFill>
                <a:schemeClr val="tx1"/>
              </a:solidFill>
            </a:endParaRPr>
          </a:p>
        </p:txBody>
      </p:sp>
      <p:sp>
        <p:nvSpPr>
          <p:cNvPr id="3" name="日期占位符 2"/>
          <p:cNvSpPr>
            <a:spLocks noGrp="1"/>
          </p:cNvSpPr>
          <p:nvPr>
            <p:ph type="dt" sz="half" idx="10"/>
          </p:nvPr>
        </p:nvSpPr>
        <p:spPr/>
        <p:txBody>
          <a:bodyPr/>
          <a:lstStyle/>
          <a:p>
            <a:pPr>
              <a:defRPr/>
            </a:pPr>
            <a:fld id="{4B2DE402-5BA6-4C9A-A1AE-4D629D09B560}"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设置</a:t>
            </a:r>
            <a:r>
              <a:rPr lang="zh-CN" altLang="zh-CN" sz="3600" dirty="0">
                <a:solidFill>
                  <a:srgbClr val="990000"/>
                </a:solidFill>
                <a:ea typeface="黑体" panose="02010609060101010101" pitchFamily="49" charset="-122"/>
              </a:rPr>
              <a:t>任务栏</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683568" y="1052736"/>
            <a:ext cx="7776864" cy="5016758"/>
          </a:xfrm>
          <a:prstGeom prst="rect">
            <a:avLst/>
          </a:prstGeom>
        </p:spPr>
        <p:txBody>
          <a:bodyPr wrap="square">
            <a:spAutoFit/>
          </a:bodyPr>
          <a:lstStyle/>
          <a:p>
            <a:pPr marL="457200" indent="-457200">
              <a:buClr>
                <a:srgbClr val="C00000"/>
              </a:buClr>
              <a:buFont typeface="Wingdings" panose="05000000000000000000" pitchFamily="2" charset="2"/>
              <a:buChar char="l"/>
            </a:pPr>
            <a:r>
              <a:rPr lang="zh-CN" altLang="zh-CN" sz="3200" dirty="0" smtClean="0">
                <a:solidFill>
                  <a:schemeClr val="tx1"/>
                </a:solidFill>
              </a:rPr>
              <a:t>改变</a:t>
            </a:r>
            <a:r>
              <a:rPr lang="zh-CN" altLang="zh-CN" sz="3200" dirty="0">
                <a:solidFill>
                  <a:schemeClr val="tx1"/>
                </a:solidFill>
              </a:rPr>
              <a:t>任务栏的</a:t>
            </a:r>
            <a:r>
              <a:rPr lang="zh-CN" altLang="zh-CN" sz="3200" dirty="0" smtClean="0">
                <a:solidFill>
                  <a:schemeClr val="tx1"/>
                </a:solidFill>
              </a:rPr>
              <a:t>位置</a:t>
            </a:r>
            <a:r>
              <a:rPr lang="en-US" altLang="zh-CN" sz="3200" dirty="0" smtClean="0">
                <a:solidFill>
                  <a:schemeClr val="tx1"/>
                </a:solidFill>
              </a:rPr>
              <a:t>  </a:t>
            </a:r>
            <a:endParaRPr lang="en-US" altLang="zh-CN" sz="3200" dirty="0" smtClean="0">
              <a:solidFill>
                <a:schemeClr val="tx1"/>
              </a:solidFill>
            </a:endParaRPr>
          </a:p>
          <a:p>
            <a:r>
              <a:rPr lang="en-US" altLang="zh-CN" sz="3200" dirty="0" smtClean="0">
                <a:solidFill>
                  <a:schemeClr val="tx1"/>
                </a:solidFill>
              </a:rPr>
              <a:t>     </a:t>
            </a:r>
            <a:r>
              <a:rPr lang="zh-CN" altLang="en-US" sz="3200" dirty="0" smtClean="0">
                <a:solidFill>
                  <a:schemeClr val="tx1"/>
                </a:solidFill>
              </a:rPr>
              <a:t>鼠标拖动</a:t>
            </a:r>
            <a:endParaRPr lang="en-US" altLang="zh-CN" sz="3200" dirty="0" smtClean="0">
              <a:solidFill>
                <a:schemeClr val="tx1"/>
              </a:solidFill>
            </a:endParaRPr>
          </a:p>
          <a:p>
            <a:pPr marL="457200" indent="-457200">
              <a:buFont typeface="Wingdings" panose="05000000000000000000" pitchFamily="2" charset="2"/>
              <a:buChar char="l"/>
            </a:pPr>
            <a:endParaRPr lang="en-US" altLang="zh-CN" sz="3200" dirty="0" smtClean="0">
              <a:solidFill>
                <a:schemeClr val="tx1"/>
              </a:solidFill>
            </a:endParaRPr>
          </a:p>
          <a:p>
            <a:pPr marL="457200" indent="-457200">
              <a:buClr>
                <a:srgbClr val="C00000"/>
              </a:buClr>
              <a:buFont typeface="Wingdings" panose="05000000000000000000" pitchFamily="2" charset="2"/>
              <a:buChar char="l"/>
            </a:pPr>
            <a:r>
              <a:rPr lang="zh-CN" altLang="zh-CN" sz="3200" dirty="0" smtClean="0">
                <a:solidFill>
                  <a:schemeClr val="tx1"/>
                </a:solidFill>
              </a:rPr>
              <a:t>设置</a:t>
            </a:r>
            <a:r>
              <a:rPr lang="zh-CN" altLang="zh-CN" sz="3200" dirty="0">
                <a:solidFill>
                  <a:schemeClr val="tx1"/>
                </a:solidFill>
              </a:rPr>
              <a:t>任务栏属性</a:t>
            </a:r>
            <a:endParaRPr lang="zh-CN" altLang="zh-CN" sz="3200" dirty="0">
              <a:solidFill>
                <a:schemeClr val="tx1"/>
              </a:solidFill>
            </a:endParaRPr>
          </a:p>
          <a:p>
            <a:r>
              <a:rPr lang="en-US" altLang="zh-CN" sz="3200" dirty="0" smtClean="0">
                <a:solidFill>
                  <a:schemeClr val="tx1"/>
                </a:solidFill>
              </a:rPr>
              <a:t>        </a:t>
            </a:r>
            <a:r>
              <a:rPr lang="zh-CN" altLang="zh-CN" sz="3200" dirty="0" smtClean="0">
                <a:solidFill>
                  <a:schemeClr val="tx1"/>
                </a:solidFill>
              </a:rPr>
              <a:t>在</a:t>
            </a:r>
            <a:r>
              <a:rPr lang="zh-CN" altLang="zh-CN" sz="3200" dirty="0">
                <a:solidFill>
                  <a:schemeClr val="tx1"/>
                </a:solidFill>
              </a:rPr>
              <a:t>“控制面板”中双击“任务栏和</a:t>
            </a:r>
            <a:r>
              <a:rPr lang="en-US" altLang="zh-CN" sz="3200" dirty="0">
                <a:solidFill>
                  <a:schemeClr val="tx1"/>
                </a:solidFill>
              </a:rPr>
              <a:t>[</a:t>
            </a:r>
            <a:r>
              <a:rPr lang="zh-CN" altLang="zh-CN" sz="3200" dirty="0">
                <a:solidFill>
                  <a:schemeClr val="tx1"/>
                </a:solidFill>
              </a:rPr>
              <a:t>开始</a:t>
            </a:r>
            <a:r>
              <a:rPr lang="en-US" altLang="zh-CN" sz="3200" dirty="0">
                <a:solidFill>
                  <a:schemeClr val="tx1"/>
                </a:solidFill>
              </a:rPr>
              <a:t>]</a:t>
            </a:r>
            <a:r>
              <a:rPr lang="zh-CN" altLang="zh-CN" sz="3200" dirty="0">
                <a:solidFill>
                  <a:schemeClr val="tx1"/>
                </a:solidFill>
              </a:rPr>
              <a:t>菜单”图标</a:t>
            </a:r>
            <a:r>
              <a:rPr lang="zh-CN" altLang="zh-CN" sz="3200" dirty="0" smtClean="0">
                <a:solidFill>
                  <a:schemeClr val="tx1"/>
                </a:solidFill>
              </a:rPr>
              <a:t>，</a:t>
            </a:r>
            <a:r>
              <a:rPr lang="zh-CN" altLang="zh-CN" sz="3200" dirty="0">
                <a:solidFill>
                  <a:schemeClr val="tx1"/>
                </a:solidFill>
              </a:rPr>
              <a:t>可在对话框中设置任务栏有关属性，如“锁定任务栏”、“自动隐藏任务栏”、“屏幕上任务栏的位置”、“使用</a:t>
            </a:r>
            <a:r>
              <a:rPr lang="en-US" altLang="zh-CN" sz="3200" dirty="0">
                <a:solidFill>
                  <a:schemeClr val="tx1"/>
                </a:solidFill>
              </a:rPr>
              <a:t>Aero Peek</a:t>
            </a:r>
            <a:r>
              <a:rPr lang="zh-CN" altLang="zh-CN" sz="3200" dirty="0">
                <a:solidFill>
                  <a:schemeClr val="tx1"/>
                </a:solidFill>
              </a:rPr>
              <a:t>预览桌面”及通知区域显示的图标等</a:t>
            </a:r>
            <a:endParaRPr lang="zh-CN" altLang="zh-CN" sz="3200" dirty="0">
              <a:solidFill>
                <a:schemeClr val="tx1"/>
              </a:solidFill>
            </a:endParaRPr>
          </a:p>
        </p:txBody>
      </p:sp>
      <p:sp>
        <p:nvSpPr>
          <p:cNvPr id="3" name="日期占位符 2"/>
          <p:cNvSpPr>
            <a:spLocks noGrp="1"/>
          </p:cNvSpPr>
          <p:nvPr>
            <p:ph type="dt" sz="half" idx="10"/>
          </p:nvPr>
        </p:nvSpPr>
        <p:spPr/>
        <p:txBody>
          <a:bodyPr/>
          <a:lstStyle/>
          <a:p>
            <a:pPr>
              <a:defRPr/>
            </a:pPr>
            <a:fld id="{101FF398-2D9E-4227-A6AF-63F44975C4F4}"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设置开始菜单</a:t>
            </a:r>
            <a:r>
              <a:rPr lang="en-US" altLang="zh-CN" sz="3600" dirty="0" smtClean="0">
                <a:solidFill>
                  <a:srgbClr val="990000"/>
                </a:solidFill>
                <a:ea typeface="黑体" panose="02010609060101010101" pitchFamily="49" charset="-122"/>
              </a:rPr>
              <a:t> </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2150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72558" y="980728"/>
            <a:ext cx="4171950" cy="53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51520" y="836712"/>
            <a:ext cx="4642681" cy="5693866"/>
          </a:xfrm>
          <a:prstGeom prst="rect">
            <a:avLst/>
          </a:prstGeom>
          <a:solidFill>
            <a:schemeClr val="accent1">
              <a:lumMod val="20000"/>
              <a:lumOff val="80000"/>
            </a:schemeClr>
          </a:solidFill>
        </p:spPr>
        <p:txBody>
          <a:bodyPr wrap="square">
            <a:spAutoFit/>
          </a:bodyPr>
          <a:lstStyle/>
          <a:p>
            <a:r>
              <a:rPr lang="en-US" altLang="zh-CN" sz="2800" dirty="0">
                <a:solidFill>
                  <a:srgbClr val="FF0000"/>
                </a:solidFill>
              </a:rPr>
              <a:t>1.</a:t>
            </a:r>
            <a:r>
              <a:rPr lang="zh-CN" altLang="zh-CN" sz="2800" dirty="0">
                <a:solidFill>
                  <a:srgbClr val="FF0000"/>
                </a:solidFill>
              </a:rPr>
              <a:t>删除程序</a:t>
            </a:r>
            <a:endParaRPr lang="en-US" altLang="zh-CN" sz="2800" dirty="0">
              <a:solidFill>
                <a:srgbClr val="FF0000"/>
              </a:solidFill>
            </a:endParaRPr>
          </a:p>
          <a:p>
            <a:r>
              <a:rPr lang="zh-CN" altLang="zh-CN" sz="2800" dirty="0">
                <a:solidFill>
                  <a:schemeClr val="tx1"/>
                </a:solidFill>
              </a:rPr>
              <a:t>双击“控制面板”中“程序和功能”图标，在打开的窗口中选定要删除的程序</a:t>
            </a:r>
            <a:endParaRPr lang="en-US" altLang="zh-CN" sz="2800" dirty="0">
              <a:solidFill>
                <a:schemeClr val="tx1"/>
              </a:solidFill>
            </a:endParaRPr>
          </a:p>
          <a:p>
            <a:r>
              <a:rPr lang="en-US" altLang="zh-CN" sz="2800" dirty="0" smtClean="0">
                <a:solidFill>
                  <a:srgbClr val="FF0000"/>
                </a:solidFill>
              </a:rPr>
              <a:t>2</a:t>
            </a:r>
            <a:r>
              <a:rPr lang="en-US" altLang="zh-CN" sz="2800" dirty="0">
                <a:solidFill>
                  <a:srgbClr val="FF0000"/>
                </a:solidFill>
              </a:rPr>
              <a:t>. </a:t>
            </a:r>
            <a:r>
              <a:rPr lang="zh-CN" altLang="zh-CN" sz="2800" dirty="0">
                <a:solidFill>
                  <a:srgbClr val="FF0000"/>
                </a:solidFill>
              </a:rPr>
              <a:t>添加</a:t>
            </a:r>
            <a:r>
              <a:rPr lang="en-US" altLang="zh-CN" sz="2800" dirty="0">
                <a:solidFill>
                  <a:srgbClr val="FF0000"/>
                </a:solidFill>
              </a:rPr>
              <a:t>Windows</a:t>
            </a:r>
            <a:r>
              <a:rPr lang="zh-CN" altLang="zh-CN" sz="2800" dirty="0">
                <a:solidFill>
                  <a:srgbClr val="FF0000"/>
                </a:solidFill>
              </a:rPr>
              <a:t>组件</a:t>
            </a:r>
            <a:endParaRPr lang="en-US" altLang="zh-CN" sz="2800" dirty="0">
              <a:solidFill>
                <a:srgbClr val="FF0000"/>
              </a:solidFill>
            </a:endParaRPr>
          </a:p>
          <a:p>
            <a:r>
              <a:rPr lang="zh-CN" altLang="zh-CN" sz="2800" dirty="0" smtClean="0">
                <a:solidFill>
                  <a:schemeClr val="tx1"/>
                </a:solidFill>
              </a:rPr>
              <a:t>在</a:t>
            </a:r>
            <a:r>
              <a:rPr lang="zh-CN" altLang="en-US" sz="2800" dirty="0" smtClean="0">
                <a:solidFill>
                  <a:schemeClr val="tx1"/>
                </a:solidFill>
              </a:rPr>
              <a:t>“开始”菜单属性中</a:t>
            </a:r>
            <a:r>
              <a:rPr lang="zh-CN" altLang="en-US" sz="2800" dirty="0">
                <a:solidFill>
                  <a:schemeClr val="tx1"/>
                </a:solidFill>
              </a:rPr>
              <a:t>的</a:t>
            </a:r>
            <a:r>
              <a:rPr lang="zh-CN" altLang="zh-CN" sz="2800" dirty="0">
                <a:solidFill>
                  <a:schemeClr val="tx1"/>
                </a:solidFill>
              </a:rPr>
              <a:t>“程序和功能”窗口中单击左侧的“打开或关闭</a:t>
            </a:r>
            <a:r>
              <a:rPr lang="en-US" altLang="zh-CN" sz="2800" dirty="0">
                <a:solidFill>
                  <a:schemeClr val="tx1"/>
                </a:solidFill>
              </a:rPr>
              <a:t>Windows</a:t>
            </a:r>
            <a:r>
              <a:rPr lang="zh-CN" altLang="zh-CN" sz="2800" dirty="0">
                <a:solidFill>
                  <a:schemeClr val="tx1"/>
                </a:solidFill>
              </a:rPr>
              <a:t>功能”超链接，在打开的“</a:t>
            </a:r>
            <a:r>
              <a:rPr lang="en-US" altLang="zh-CN" sz="2800" dirty="0">
                <a:solidFill>
                  <a:schemeClr val="tx1"/>
                </a:solidFill>
              </a:rPr>
              <a:t>Windows</a:t>
            </a:r>
            <a:r>
              <a:rPr lang="zh-CN" altLang="zh-CN" sz="2800" dirty="0">
                <a:solidFill>
                  <a:schemeClr val="tx1"/>
                </a:solidFill>
              </a:rPr>
              <a:t>功能”对话框中勾选要添加的功能组件</a:t>
            </a:r>
            <a:endParaRPr lang="en-US" altLang="zh-CN" sz="2800" dirty="0">
              <a:solidFill>
                <a:schemeClr val="tx1"/>
              </a:solidFill>
            </a:endParaRPr>
          </a:p>
          <a:p>
            <a:r>
              <a:rPr lang="en-US" altLang="zh-CN" sz="2800" dirty="0">
                <a:solidFill>
                  <a:srgbClr val="FF0000"/>
                </a:solidFill>
              </a:rPr>
              <a:t>3. </a:t>
            </a:r>
            <a:r>
              <a:rPr lang="zh-CN" altLang="zh-CN" sz="2800" dirty="0">
                <a:solidFill>
                  <a:srgbClr val="FF0000"/>
                </a:solidFill>
              </a:rPr>
              <a:t>定义“开始”菜单项目以菜单显示</a:t>
            </a:r>
            <a:endParaRPr lang="zh-CN" altLang="zh-CN" sz="2800" dirty="0">
              <a:solidFill>
                <a:srgbClr val="FF0000"/>
              </a:solidFill>
            </a:endParaRPr>
          </a:p>
        </p:txBody>
      </p:sp>
      <p:sp>
        <p:nvSpPr>
          <p:cNvPr id="2" name="日期占位符 1"/>
          <p:cNvSpPr>
            <a:spLocks noGrp="1"/>
          </p:cNvSpPr>
          <p:nvPr>
            <p:ph type="dt" sz="half" idx="10"/>
          </p:nvPr>
        </p:nvSpPr>
        <p:spPr/>
        <p:txBody>
          <a:bodyPr/>
          <a:lstStyle/>
          <a:p>
            <a:pPr>
              <a:defRPr/>
            </a:pPr>
            <a:fld id="{EE8AD98A-E670-4FBA-B794-5C1E8CBC590F}"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管理控制面板</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2253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127" y="872716"/>
            <a:ext cx="8754072" cy="569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A2F0F64B-B6DF-4D7A-AB58-A3D730711578}"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en-US" sz="3600" dirty="0" smtClean="0">
                <a:solidFill>
                  <a:srgbClr val="990000"/>
                </a:solidFill>
                <a:ea typeface="黑体" panose="02010609060101010101" pitchFamily="49" charset="-122"/>
              </a:rPr>
              <a:t>管理控制面板</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647564" y="1100929"/>
            <a:ext cx="7848872" cy="4524315"/>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rgbClr val="C00000"/>
                </a:solidFill>
              </a:rPr>
              <a:t>控制面板</a:t>
            </a:r>
            <a:r>
              <a:rPr lang="zh-CN" altLang="zh-CN" sz="3200" dirty="0">
                <a:solidFill>
                  <a:schemeClr val="tx1"/>
                </a:solidFill>
              </a:rPr>
              <a:t>是</a:t>
            </a:r>
            <a:r>
              <a:rPr lang="en-US" altLang="zh-CN" sz="3200" dirty="0">
                <a:solidFill>
                  <a:schemeClr val="tx1"/>
                </a:solidFill>
              </a:rPr>
              <a:t>Windows</a:t>
            </a:r>
            <a:r>
              <a:rPr lang="zh-CN" altLang="zh-CN" sz="3200" dirty="0">
                <a:solidFill>
                  <a:schemeClr val="tx1"/>
                </a:solidFill>
              </a:rPr>
              <a:t>操作系统为普通用户提供的集中化控制平台，主要用于对系统各项管理和设定。“控制面板”中</a:t>
            </a:r>
            <a:r>
              <a:rPr lang="zh-CN" altLang="zh-CN" sz="3200" dirty="0" smtClean="0">
                <a:solidFill>
                  <a:schemeClr val="tx1"/>
                </a:solidFill>
              </a:rPr>
              <a:t>包含一系列</a:t>
            </a:r>
            <a:r>
              <a:rPr lang="zh-CN" altLang="zh-CN" sz="3200" dirty="0">
                <a:solidFill>
                  <a:schemeClr val="tx1"/>
                </a:solidFill>
              </a:rPr>
              <a:t>的工具程序，如“系统”、“显示”、“程序和功能”、“文件夹选项”、“网络和共享中心”、“鼠标”等，用户利用它可以直观、方便地调整各种硬件和软件的设置，还可以用它安装或删除硬件和软件。</a:t>
            </a:r>
            <a:endParaRPr lang="zh-CN" altLang="zh-CN" sz="3200" dirty="0">
              <a:solidFill>
                <a:schemeClr val="tx1"/>
              </a:solidFill>
            </a:endParaRPr>
          </a:p>
        </p:txBody>
      </p:sp>
      <p:sp>
        <p:nvSpPr>
          <p:cNvPr id="3" name="日期占位符 2"/>
          <p:cNvSpPr>
            <a:spLocks noGrp="1"/>
          </p:cNvSpPr>
          <p:nvPr>
            <p:ph type="dt" sz="half" idx="10"/>
          </p:nvPr>
        </p:nvSpPr>
        <p:spPr/>
        <p:txBody>
          <a:bodyPr/>
          <a:lstStyle/>
          <a:p>
            <a:pPr>
              <a:defRPr/>
            </a:pPr>
            <a:fld id="{32DC9404-3A00-4F28-ACB1-7384A21E4800}"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设置</a:t>
            </a:r>
            <a:r>
              <a:rPr lang="zh-CN" altLang="zh-CN" sz="3600" dirty="0">
                <a:solidFill>
                  <a:srgbClr val="990000"/>
                </a:solidFill>
                <a:ea typeface="黑体" panose="02010609060101010101" pitchFamily="49" charset="-122"/>
              </a:rPr>
              <a:t>桌面主题</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72008" y="926721"/>
            <a:ext cx="8856476" cy="954107"/>
          </a:xfrm>
          <a:prstGeom prst="rect">
            <a:avLst/>
          </a:prstGeom>
        </p:spPr>
        <p:txBody>
          <a:bodyPr wrap="square">
            <a:spAutoFit/>
          </a:bodyPr>
          <a:lstStyle/>
          <a:p>
            <a:r>
              <a:rPr lang="en-US" altLang="zh-CN" sz="2800" dirty="0" smtClean="0">
                <a:solidFill>
                  <a:schemeClr val="tx1"/>
                </a:solidFill>
              </a:rPr>
              <a:t>    </a:t>
            </a:r>
            <a:r>
              <a:rPr lang="zh-CN" altLang="zh-CN" sz="2800" dirty="0" smtClean="0">
                <a:solidFill>
                  <a:schemeClr val="tx1"/>
                </a:solidFill>
              </a:rPr>
              <a:t>在</a:t>
            </a:r>
            <a:r>
              <a:rPr lang="zh-CN" altLang="zh-CN" sz="2800" dirty="0">
                <a:solidFill>
                  <a:schemeClr val="tx1"/>
                </a:solidFill>
              </a:rPr>
              <a:t>“个性化”窗口中，选择需要的主题样式。用户还可以在控制面板中选择“外观和个性化”进行设置</a:t>
            </a:r>
            <a:r>
              <a:rPr lang="zh-CN" altLang="zh-CN" sz="2800" dirty="0" smtClean="0">
                <a:solidFill>
                  <a:schemeClr val="tx1"/>
                </a:solidFill>
              </a:rPr>
              <a:t>更改</a:t>
            </a:r>
            <a:endParaRPr lang="zh-CN" altLang="en-US" sz="2800" dirty="0">
              <a:solidFill>
                <a:schemeClr val="tx1"/>
              </a:solidFill>
            </a:endParaRPr>
          </a:p>
        </p:txBody>
      </p:sp>
      <p:pic>
        <p:nvPicPr>
          <p:cNvPr id="2355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737" y="1988840"/>
            <a:ext cx="7832687" cy="447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2C94469B-8BCA-4D1E-8FF3-E63E0353340A}"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更改</a:t>
            </a:r>
            <a:r>
              <a:rPr lang="zh-CN" altLang="zh-CN" sz="3600" dirty="0">
                <a:solidFill>
                  <a:srgbClr val="990000"/>
                </a:solidFill>
                <a:ea typeface="黑体" panose="02010609060101010101" pitchFamily="49" charset="-122"/>
              </a:rPr>
              <a:t>显示属性</a:t>
            </a:r>
            <a:endParaRPr lang="zh-CN" altLang="zh-CN" sz="3600" dirty="0">
              <a:solidFill>
                <a:srgbClr val="990000"/>
              </a:solidFill>
              <a:ea typeface="黑体" panose="02010609060101010101" pitchFamily="49" charset="-122"/>
            </a:endParaRPr>
          </a:p>
        </p:txBody>
      </p:sp>
      <p:sp>
        <p:nvSpPr>
          <p:cNvPr id="2" name="矩形 1"/>
          <p:cNvSpPr/>
          <p:nvPr/>
        </p:nvSpPr>
        <p:spPr>
          <a:xfrm>
            <a:off x="359532" y="962722"/>
            <a:ext cx="8496944" cy="2862322"/>
          </a:xfrm>
          <a:prstGeom prst="rect">
            <a:avLst/>
          </a:prstGeom>
        </p:spPr>
        <p:txBody>
          <a:bodyPr wrap="square">
            <a:spAutoFit/>
          </a:bodyPr>
          <a:lstStyle/>
          <a:p>
            <a:r>
              <a:rPr lang="en-US" altLang="zh-CN" sz="3000" dirty="0" smtClean="0">
                <a:solidFill>
                  <a:schemeClr val="tx1"/>
                </a:solidFill>
              </a:rPr>
              <a:t>        </a:t>
            </a:r>
            <a:r>
              <a:rPr lang="zh-CN" altLang="zh-CN" sz="3000" dirty="0" smtClean="0">
                <a:solidFill>
                  <a:schemeClr val="tx1"/>
                </a:solidFill>
              </a:rPr>
              <a:t>通过</a:t>
            </a:r>
            <a:r>
              <a:rPr lang="zh-CN" altLang="zh-CN" sz="3000" dirty="0">
                <a:solidFill>
                  <a:schemeClr val="tx1"/>
                </a:solidFill>
              </a:rPr>
              <a:t>对桌面显示属性的设置，用户可以根据自己的喜爱选择美化桌面背景，设置屏幕显示分辨率等。可在“控制面板”窗口中双击“显示”图标，在</a:t>
            </a:r>
            <a:r>
              <a:rPr lang="zh-CN" altLang="zh-CN" sz="3000" dirty="0" smtClean="0">
                <a:solidFill>
                  <a:schemeClr val="tx1"/>
                </a:solidFill>
              </a:rPr>
              <a:t>打开</a:t>
            </a:r>
            <a:r>
              <a:rPr lang="zh-CN" altLang="en-US" sz="3000" dirty="0" smtClean="0">
                <a:solidFill>
                  <a:schemeClr val="tx1"/>
                </a:solidFill>
              </a:rPr>
              <a:t>的</a:t>
            </a:r>
            <a:r>
              <a:rPr lang="zh-CN" altLang="zh-CN" sz="3000" dirty="0" smtClean="0">
                <a:solidFill>
                  <a:schemeClr val="tx1"/>
                </a:solidFill>
              </a:rPr>
              <a:t>“显示”</a:t>
            </a:r>
            <a:r>
              <a:rPr lang="zh-CN" altLang="zh-CN" sz="3000" dirty="0">
                <a:solidFill>
                  <a:schemeClr val="tx1"/>
                </a:solidFill>
              </a:rPr>
              <a:t>对话框中按需要对“调整分辨率”、“调整亮度”、“调整</a:t>
            </a:r>
            <a:r>
              <a:rPr lang="en-US" altLang="zh-CN" sz="3000" dirty="0" err="1">
                <a:solidFill>
                  <a:schemeClr val="tx1"/>
                </a:solidFill>
              </a:rPr>
              <a:t>ClearType</a:t>
            </a:r>
            <a:r>
              <a:rPr lang="zh-CN" altLang="zh-CN" sz="3000" dirty="0">
                <a:solidFill>
                  <a:schemeClr val="tx1"/>
                </a:solidFill>
              </a:rPr>
              <a:t>文本”等选项进行设置。</a:t>
            </a:r>
            <a:endParaRPr lang="zh-CN" altLang="en-US" sz="3000" dirty="0">
              <a:solidFill>
                <a:schemeClr val="tx1"/>
              </a:solidFill>
            </a:endParaRPr>
          </a:p>
        </p:txBody>
      </p:sp>
      <p:sp>
        <p:nvSpPr>
          <p:cNvPr id="3" name="矩形 2"/>
          <p:cNvSpPr/>
          <p:nvPr/>
        </p:nvSpPr>
        <p:spPr>
          <a:xfrm>
            <a:off x="539552" y="3911568"/>
            <a:ext cx="8136904" cy="1569660"/>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chemeClr val="tx1"/>
                </a:solidFill>
              </a:rPr>
              <a:t>屏幕</a:t>
            </a:r>
            <a:r>
              <a:rPr lang="zh-CN" altLang="zh-CN" sz="3200" dirty="0">
                <a:solidFill>
                  <a:schemeClr val="tx1"/>
                </a:solidFill>
              </a:rPr>
              <a:t>分辨率是指沿着屏幕的长和宽排列的像素的数目。屏幕的分辨率越大，所显示的图像细节就越多，可视范围也就越大。</a:t>
            </a:r>
            <a:endParaRPr lang="zh-CN" altLang="en-US" sz="3200" dirty="0">
              <a:solidFill>
                <a:schemeClr val="tx1"/>
              </a:solidFill>
            </a:endParaRPr>
          </a:p>
        </p:txBody>
      </p:sp>
      <p:sp>
        <p:nvSpPr>
          <p:cNvPr id="4" name="日期占位符 3"/>
          <p:cNvSpPr>
            <a:spLocks noGrp="1"/>
          </p:cNvSpPr>
          <p:nvPr>
            <p:ph type="dt" sz="half" idx="10"/>
          </p:nvPr>
        </p:nvSpPr>
        <p:spPr/>
        <p:txBody>
          <a:bodyPr/>
          <a:lstStyle/>
          <a:p>
            <a:pPr>
              <a:defRPr/>
            </a:pPr>
            <a:fld id="{07A54C76-D38D-4C0D-90E2-010E48305C38}"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C00000"/>
                </a:solidFill>
              </a:rPr>
              <a:t> </a:t>
            </a:r>
            <a:r>
              <a:rPr lang="zh-CN" altLang="zh-CN" sz="3600" dirty="0" smtClean="0">
                <a:solidFill>
                  <a:srgbClr val="C00000"/>
                </a:solidFill>
              </a:rPr>
              <a:t>更改</a:t>
            </a:r>
            <a:r>
              <a:rPr lang="zh-CN" altLang="zh-CN" sz="3600" dirty="0">
                <a:solidFill>
                  <a:srgbClr val="C00000"/>
                </a:solidFill>
              </a:rPr>
              <a:t>显示属性</a:t>
            </a:r>
            <a:endParaRPr lang="zh-CN" altLang="en-US" sz="3600" dirty="0">
              <a:solidFill>
                <a:srgbClr val="C00000"/>
              </a:solidFill>
              <a:ea typeface="黑体" panose="02010609060101010101" pitchFamily="49" charset="-122"/>
              <a:sym typeface="华文新魏" panose="02010800040101010101" pitchFamily="2" charset="-122"/>
            </a:endParaRPr>
          </a:p>
        </p:txBody>
      </p:sp>
      <p:pic>
        <p:nvPicPr>
          <p:cNvPr id="20482"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980728"/>
            <a:ext cx="6876764" cy="516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20CB0E52-1B58-4362-A475-D46DE352905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2.1  </a:t>
            </a:r>
            <a:r>
              <a:rPr lang="zh-CN" altLang="en-US" sz="3600" dirty="0" smtClean="0">
                <a:solidFill>
                  <a:srgbClr val="990000"/>
                </a:solidFill>
                <a:ea typeface="黑体" panose="02010609060101010101" pitchFamily="49" charset="-122"/>
                <a:sym typeface="华文新魏" panose="02010800040101010101" pitchFamily="2" charset="-122"/>
              </a:rPr>
              <a:t>操作系统概述</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5364" name="Rectangle 5"/>
          <p:cNvSpPr>
            <a:spLocks noChangeArrowheads="1"/>
          </p:cNvSpPr>
          <p:nvPr/>
        </p:nvSpPr>
        <p:spPr bwMode="auto">
          <a:xfrm>
            <a:off x="0" y="2890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TextBox 5"/>
          <p:cNvSpPr txBox="1"/>
          <p:nvPr/>
        </p:nvSpPr>
        <p:spPr>
          <a:xfrm>
            <a:off x="647564" y="1232756"/>
            <a:ext cx="7920880" cy="4401205"/>
          </a:xfrm>
          <a:prstGeom prst="rect">
            <a:avLst/>
          </a:prstGeom>
          <a:noFill/>
        </p:spPr>
        <p:txBody>
          <a:bodyPr wrap="square" rtlCol="0">
            <a:spAutoFit/>
          </a:bodyPr>
          <a:lstStyle/>
          <a:p>
            <a:r>
              <a:rPr lang="en-US" altLang="zh-CN" sz="4000" dirty="0" smtClean="0">
                <a:solidFill>
                  <a:schemeClr val="tx1"/>
                </a:solidFill>
              </a:rPr>
              <a:t>        </a:t>
            </a:r>
            <a:r>
              <a:rPr lang="zh-CN" altLang="zh-CN" sz="4000" dirty="0" smtClean="0">
                <a:solidFill>
                  <a:schemeClr val="tx1"/>
                </a:solidFill>
              </a:rPr>
              <a:t>操作系统</a:t>
            </a:r>
            <a:r>
              <a:rPr lang="zh-CN" altLang="zh-CN" sz="4000" dirty="0">
                <a:solidFill>
                  <a:schemeClr val="tx1"/>
                </a:solidFill>
              </a:rPr>
              <a:t>是一套复杂的系统软件，其作用是有效地管理计算机系统的所有硬件和软件资源，合理地组织整个计算机的工作流程，并为用户提供一系列操纵计算机的实用功能和高效、方便、灵活的操作</a:t>
            </a:r>
            <a:r>
              <a:rPr lang="zh-CN" altLang="zh-CN" sz="4000" dirty="0" smtClean="0">
                <a:solidFill>
                  <a:schemeClr val="tx1"/>
                </a:solidFill>
              </a:rPr>
              <a:t>环境</a:t>
            </a:r>
            <a:r>
              <a:rPr lang="zh-CN" altLang="en-US" sz="4000" dirty="0" smtClean="0">
                <a:solidFill>
                  <a:schemeClr val="tx1"/>
                </a:solidFill>
              </a:rPr>
              <a:t>。</a:t>
            </a:r>
            <a:endParaRPr lang="zh-CN" altLang="en-US" sz="4000" dirty="0">
              <a:solidFill>
                <a:schemeClr val="tx1"/>
              </a:solidFill>
            </a:endParaRPr>
          </a:p>
        </p:txBody>
      </p:sp>
      <p:sp>
        <p:nvSpPr>
          <p:cNvPr id="2" name="日期占位符 1"/>
          <p:cNvSpPr>
            <a:spLocks noGrp="1"/>
          </p:cNvSpPr>
          <p:nvPr>
            <p:ph type="dt" sz="half" idx="10"/>
          </p:nvPr>
        </p:nvSpPr>
        <p:spPr/>
        <p:txBody>
          <a:bodyPr/>
          <a:lstStyle/>
          <a:p>
            <a:pPr>
              <a:defRPr/>
            </a:pPr>
            <a:fld id="{C2F00D53-5212-41C8-898D-20E574AD6614}"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C00000"/>
                </a:solidFill>
              </a:rPr>
              <a:t> </a:t>
            </a:r>
            <a:r>
              <a:rPr lang="zh-CN" altLang="en-US" sz="3600" dirty="0" smtClean="0">
                <a:solidFill>
                  <a:srgbClr val="C00000"/>
                </a:solidFill>
              </a:rPr>
              <a:t>管理网络</a:t>
            </a:r>
            <a:endParaRPr lang="zh-CN" altLang="en-US" sz="3600" dirty="0">
              <a:solidFill>
                <a:srgbClr val="C0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0CB0E52-1B58-4362-A475-D46DE352905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836712"/>
            <a:ext cx="4181475"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3528" y="3068960"/>
            <a:ext cx="3204356" cy="1446550"/>
          </a:xfrm>
          <a:prstGeom prst="rect">
            <a:avLst/>
          </a:prstGeom>
        </p:spPr>
        <p:txBody>
          <a:bodyPr wrap="square">
            <a:spAutoFit/>
          </a:bodyPr>
          <a:lstStyle/>
          <a:p>
            <a:r>
              <a:rPr lang="zh-CN" altLang="zh-CN" dirty="0">
                <a:solidFill>
                  <a:schemeClr val="tx1"/>
                </a:solidFill>
              </a:rPr>
              <a:t>如用户第一次管理网络，则需要在“更改网络设置”里选择一种访问</a:t>
            </a:r>
            <a:r>
              <a:rPr lang="en-US" altLang="zh-CN" dirty="0">
                <a:solidFill>
                  <a:schemeClr val="tx1"/>
                </a:solidFill>
              </a:rPr>
              <a:t>Internet</a:t>
            </a:r>
            <a:r>
              <a:rPr lang="zh-CN" altLang="zh-CN" dirty="0">
                <a:solidFill>
                  <a:schemeClr val="tx1"/>
                </a:solidFill>
              </a:rPr>
              <a:t>的方式，</a:t>
            </a:r>
            <a:endParaRPr lang="zh-CN" altLang="en-US" dirty="0">
              <a:solidFill>
                <a:schemeClr val="tx1"/>
              </a:solidFill>
            </a:endParaRPr>
          </a:p>
        </p:txBody>
      </p:sp>
      <p:pic>
        <p:nvPicPr>
          <p:cNvPr id="2048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876" y="3104964"/>
            <a:ext cx="3785764" cy="315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C00000"/>
                </a:solidFill>
              </a:rPr>
              <a:t> </a:t>
            </a:r>
            <a:r>
              <a:rPr lang="zh-CN" altLang="en-US" sz="3600" dirty="0" smtClean="0">
                <a:solidFill>
                  <a:srgbClr val="C00000"/>
                </a:solidFill>
              </a:rPr>
              <a:t>管理网络</a:t>
            </a:r>
            <a:endParaRPr lang="zh-CN" altLang="en-US" sz="3600" dirty="0">
              <a:solidFill>
                <a:srgbClr val="C0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0CB0E52-1B58-4362-A475-D46DE352905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836712"/>
            <a:ext cx="4585407"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39552" y="3356992"/>
            <a:ext cx="3780420" cy="2400657"/>
          </a:xfrm>
          <a:prstGeom prst="rect">
            <a:avLst/>
          </a:prstGeom>
        </p:spPr>
        <p:txBody>
          <a:bodyPr wrap="square">
            <a:spAutoFit/>
          </a:bodyPr>
          <a:lstStyle/>
          <a:p>
            <a:r>
              <a:rPr lang="zh-CN" altLang="zh-CN" sz="3000" dirty="0">
                <a:solidFill>
                  <a:schemeClr val="tx1"/>
                </a:solidFill>
                <a:latin typeface="+mn-ea"/>
                <a:ea typeface="+mn-ea"/>
              </a:rPr>
              <a:t>如用户第一次管理网络，则需要在“更改网络设置”里选择一种访问</a:t>
            </a:r>
            <a:r>
              <a:rPr lang="en-US" altLang="zh-CN" sz="3000" dirty="0">
                <a:solidFill>
                  <a:schemeClr val="tx1"/>
                </a:solidFill>
                <a:latin typeface="+mn-ea"/>
                <a:ea typeface="+mn-ea"/>
              </a:rPr>
              <a:t>Internet</a:t>
            </a:r>
            <a:r>
              <a:rPr lang="zh-CN" altLang="zh-CN" sz="3000" dirty="0">
                <a:solidFill>
                  <a:schemeClr val="tx1"/>
                </a:solidFill>
                <a:latin typeface="+mn-ea"/>
                <a:ea typeface="+mn-ea"/>
              </a:rPr>
              <a:t>的</a:t>
            </a:r>
            <a:r>
              <a:rPr lang="zh-CN" altLang="zh-CN" sz="3000" dirty="0" smtClean="0">
                <a:solidFill>
                  <a:schemeClr val="tx1"/>
                </a:solidFill>
                <a:latin typeface="+mn-ea"/>
                <a:ea typeface="+mn-ea"/>
              </a:rPr>
              <a:t>方式</a:t>
            </a:r>
            <a:endParaRPr lang="zh-CN" altLang="en-US" sz="3000" dirty="0">
              <a:solidFill>
                <a:schemeClr val="tx1"/>
              </a:solidFill>
              <a:latin typeface="+mn-ea"/>
              <a:ea typeface="+mn-ea"/>
            </a:endParaRPr>
          </a:p>
        </p:txBody>
      </p:sp>
      <p:pic>
        <p:nvPicPr>
          <p:cNvPr id="2048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020" y="3212976"/>
            <a:ext cx="3785764" cy="315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C00000"/>
                </a:solidFill>
              </a:rPr>
              <a:t> </a:t>
            </a:r>
            <a:r>
              <a:rPr lang="zh-CN" altLang="en-US" sz="3600" dirty="0" smtClean="0">
                <a:solidFill>
                  <a:srgbClr val="C00000"/>
                </a:solidFill>
              </a:rPr>
              <a:t>设置用户账户</a:t>
            </a:r>
            <a:endParaRPr lang="zh-CN" altLang="en-US" sz="3600" dirty="0">
              <a:solidFill>
                <a:srgbClr val="C0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0CB0E52-1B58-4362-A475-D46DE352905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
        <p:nvSpPr>
          <p:cNvPr id="6" name="矩形 5"/>
          <p:cNvSpPr/>
          <p:nvPr/>
        </p:nvSpPr>
        <p:spPr>
          <a:xfrm>
            <a:off x="143508" y="872716"/>
            <a:ext cx="8856984" cy="5221741"/>
          </a:xfrm>
          <a:prstGeom prst="rect">
            <a:avLst/>
          </a:prstGeom>
        </p:spPr>
        <p:txBody>
          <a:bodyPr wrap="square">
            <a:spAutoFit/>
          </a:bodyPr>
          <a:lstStyle/>
          <a:p>
            <a:r>
              <a:rPr lang="zh-CN" altLang="zh-CN" sz="2800" dirty="0" smtClean="0">
                <a:solidFill>
                  <a:srgbClr val="FF0000"/>
                </a:solidFill>
              </a:rPr>
              <a:t>管理员</a:t>
            </a:r>
            <a:r>
              <a:rPr lang="zh-CN" altLang="zh-CN" sz="2800" dirty="0">
                <a:solidFill>
                  <a:srgbClr val="FF0000"/>
                </a:solidFill>
              </a:rPr>
              <a:t>账户</a:t>
            </a:r>
            <a:r>
              <a:rPr lang="zh-CN" altLang="zh-CN" sz="2800" dirty="0" smtClean="0">
                <a:solidFill>
                  <a:srgbClr val="FF0000"/>
                </a:solidFill>
              </a:rPr>
              <a:t>：</a:t>
            </a:r>
            <a:r>
              <a:rPr lang="zh-CN" altLang="zh-CN" sz="2800" dirty="0" smtClean="0">
                <a:solidFill>
                  <a:schemeClr val="tx1"/>
                </a:solidFill>
              </a:rPr>
              <a:t>拥有</a:t>
            </a:r>
            <a:r>
              <a:rPr lang="zh-CN" altLang="zh-CN" sz="2800" dirty="0">
                <a:solidFill>
                  <a:schemeClr val="tx1"/>
                </a:solidFill>
              </a:rPr>
              <a:t>对全系统的控制权，能改变系统设置，可以安装和删除程序，能访问计算机上所有的文件。除此之外，它还拥有控制其他用户的</a:t>
            </a:r>
            <a:r>
              <a:rPr lang="zh-CN" altLang="zh-CN" sz="2800" dirty="0" smtClean="0">
                <a:solidFill>
                  <a:schemeClr val="tx1"/>
                </a:solidFill>
              </a:rPr>
              <a:t>权限</a:t>
            </a:r>
            <a:r>
              <a:rPr lang="zh-CN" altLang="en-US" sz="2800" dirty="0" smtClean="0">
                <a:solidFill>
                  <a:schemeClr val="tx1"/>
                </a:solidFill>
              </a:rPr>
              <a:t>，</a:t>
            </a:r>
            <a:r>
              <a:rPr lang="en-US" altLang="zh-CN" sz="2800" dirty="0" smtClean="0">
                <a:solidFill>
                  <a:schemeClr val="tx1"/>
                </a:solidFill>
              </a:rPr>
              <a:t>Windows </a:t>
            </a:r>
            <a:r>
              <a:rPr lang="en-US" altLang="zh-CN" sz="2800" dirty="0">
                <a:solidFill>
                  <a:schemeClr val="tx1"/>
                </a:solidFill>
              </a:rPr>
              <a:t>7</a:t>
            </a:r>
            <a:r>
              <a:rPr lang="zh-CN" altLang="zh-CN" sz="2800" dirty="0">
                <a:solidFill>
                  <a:schemeClr val="tx1"/>
                </a:solidFill>
              </a:rPr>
              <a:t>中至少要有一个计算机管理员账户。在只有一个计算机管理员账户的情况下，该账户不能将自己改成受限制账户。</a:t>
            </a:r>
            <a:endParaRPr lang="zh-CN" altLang="zh-CN" sz="2800" dirty="0">
              <a:solidFill>
                <a:schemeClr val="tx1"/>
              </a:solidFill>
            </a:endParaRPr>
          </a:p>
          <a:p>
            <a:r>
              <a:rPr lang="zh-CN" altLang="zh-CN" sz="2800" dirty="0" smtClean="0">
                <a:solidFill>
                  <a:srgbClr val="FF0000"/>
                </a:solidFill>
              </a:rPr>
              <a:t>标准</a:t>
            </a:r>
            <a:r>
              <a:rPr lang="zh-CN" altLang="zh-CN" sz="2800" dirty="0">
                <a:solidFill>
                  <a:srgbClr val="FF0000"/>
                </a:solidFill>
              </a:rPr>
              <a:t>用户账户</a:t>
            </a:r>
            <a:r>
              <a:rPr lang="zh-CN" altLang="zh-CN" sz="2800" dirty="0" smtClean="0">
                <a:solidFill>
                  <a:srgbClr val="FF0000"/>
                </a:solidFill>
              </a:rPr>
              <a:t>：</a:t>
            </a:r>
            <a:r>
              <a:rPr lang="zh-CN" altLang="zh-CN" sz="2800" dirty="0" smtClean="0">
                <a:solidFill>
                  <a:schemeClr val="tx1"/>
                </a:solidFill>
              </a:rPr>
              <a:t>是</a:t>
            </a:r>
            <a:r>
              <a:rPr lang="zh-CN" altLang="zh-CN" sz="2800" dirty="0">
                <a:solidFill>
                  <a:schemeClr val="tx1"/>
                </a:solidFill>
              </a:rPr>
              <a:t>受到一定限制的账户，该账户可以访问已经安装在计算机上的程序，可以设置自己账户的图片、密码等，但无权更改大多数计算机的设置。</a:t>
            </a:r>
            <a:endParaRPr lang="zh-CN" altLang="zh-CN" sz="2800" dirty="0">
              <a:solidFill>
                <a:schemeClr val="tx1"/>
              </a:solidFill>
            </a:endParaRPr>
          </a:p>
          <a:p>
            <a:r>
              <a:rPr lang="zh-CN" altLang="zh-CN" sz="2800" dirty="0" smtClean="0">
                <a:solidFill>
                  <a:srgbClr val="FF0000"/>
                </a:solidFill>
              </a:rPr>
              <a:t>来宾</a:t>
            </a:r>
            <a:r>
              <a:rPr lang="zh-CN" altLang="zh-CN" sz="2800" dirty="0">
                <a:solidFill>
                  <a:srgbClr val="FF0000"/>
                </a:solidFill>
              </a:rPr>
              <a:t>账户</a:t>
            </a:r>
            <a:r>
              <a:rPr lang="zh-CN" altLang="zh-CN" sz="2800" dirty="0" smtClean="0">
                <a:solidFill>
                  <a:srgbClr val="FF0000"/>
                </a:solidFill>
              </a:rPr>
              <a:t>：</a:t>
            </a:r>
            <a:r>
              <a:rPr lang="zh-CN" altLang="en-US" sz="2800" dirty="0" smtClean="0">
                <a:solidFill>
                  <a:schemeClr val="tx2"/>
                </a:solidFill>
              </a:rPr>
              <a:t>是</a:t>
            </a:r>
            <a:r>
              <a:rPr lang="zh-CN" altLang="zh-CN" sz="2800" dirty="0" smtClean="0">
                <a:solidFill>
                  <a:schemeClr val="tx1"/>
                </a:solidFill>
              </a:rPr>
              <a:t>临时</a:t>
            </a:r>
            <a:r>
              <a:rPr lang="zh-CN" altLang="zh-CN" sz="2800" dirty="0">
                <a:solidFill>
                  <a:schemeClr val="tx1"/>
                </a:solidFill>
              </a:rPr>
              <a:t>账户</a:t>
            </a:r>
            <a:r>
              <a:rPr lang="zh-CN" altLang="zh-CN" sz="2800" dirty="0" smtClean="0">
                <a:solidFill>
                  <a:schemeClr val="tx1"/>
                </a:solidFill>
              </a:rPr>
              <a:t>，用于</a:t>
            </a:r>
            <a:r>
              <a:rPr lang="zh-CN" altLang="zh-CN" sz="2800" dirty="0">
                <a:solidFill>
                  <a:schemeClr val="tx1"/>
                </a:solidFill>
              </a:rPr>
              <a:t>远程登录的网上用户访问计算机系统资源。来宾账户仅有最低的权限，没有密码，无法对系统做任何修改，只能査看计算机中的资料。</a:t>
            </a:r>
            <a:endParaRPr lang="zh-CN" altLang="zh-CN"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Windows 7</a:t>
            </a:r>
            <a:r>
              <a:rPr lang="zh-CN" altLang="en-US" sz="3600" dirty="0">
                <a:solidFill>
                  <a:srgbClr val="990000"/>
                </a:solidFill>
                <a:ea typeface="黑体" panose="02010609060101010101" pitchFamily="49" charset="-122"/>
                <a:sym typeface="华文新魏" panose="02010800040101010101" pitchFamily="2" charset="-122"/>
              </a:rPr>
              <a:t>帮助系统</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6867" name="矩形 1"/>
          <p:cNvSpPr>
            <a:spLocks noChangeArrowheads="1"/>
          </p:cNvSpPr>
          <p:nvPr/>
        </p:nvSpPr>
        <p:spPr bwMode="auto">
          <a:xfrm>
            <a:off x="576263" y="1125538"/>
            <a:ext cx="77401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        Windows7</a:t>
            </a:r>
            <a:r>
              <a:rPr lang="zh-CN" altLang="zh-CN" sz="2800" dirty="0">
                <a:solidFill>
                  <a:schemeClr val="tx1"/>
                </a:solidFill>
              </a:rPr>
              <a:t>操作系统内的“帮助和支持”，为用户全面提供各种工具和信息的资源，在这里用户可以快速获取常见问题的答案、疑难解答提示以及操作执行说明。</a:t>
            </a:r>
            <a:endParaRPr lang="zh-CN" altLang="en-US" sz="2800" dirty="0">
              <a:solidFill>
                <a:schemeClr val="tx1"/>
              </a:solidFill>
            </a:endParaRPr>
          </a:p>
        </p:txBody>
      </p:sp>
      <p:sp>
        <p:nvSpPr>
          <p:cNvPr id="36868" name="矩形 2"/>
          <p:cNvSpPr>
            <a:spLocks noChangeArrowheads="1"/>
          </p:cNvSpPr>
          <p:nvPr/>
        </p:nvSpPr>
        <p:spPr bwMode="auto">
          <a:xfrm>
            <a:off x="683568" y="3270463"/>
            <a:ext cx="7668852" cy="2246769"/>
          </a:xfrm>
          <a:prstGeom prst="rect">
            <a:avLst/>
          </a:prstGeom>
          <a:solidFill>
            <a:schemeClr val="accent6">
              <a:lumMod val="20000"/>
              <a:lumOff val="80000"/>
            </a:schemeClr>
          </a:solidFill>
          <a:ln>
            <a:noFill/>
          </a:ln>
        </p:spPr>
        <p:txBody>
          <a:bodyPr wrap="square">
            <a:spAutoFit/>
          </a:bodyPr>
          <a:lstStyle/>
          <a:p>
            <a:r>
              <a:rPr lang="en-US" altLang="zh-CN" sz="2800" dirty="0" smtClean="0">
                <a:solidFill>
                  <a:schemeClr val="tx1"/>
                </a:solidFill>
              </a:rPr>
              <a:t>        </a:t>
            </a:r>
            <a:r>
              <a:rPr lang="zh-CN" altLang="zh-CN" sz="2800" dirty="0" smtClean="0">
                <a:solidFill>
                  <a:schemeClr val="tx1"/>
                </a:solidFill>
              </a:rPr>
              <a:t>在</a:t>
            </a:r>
            <a:r>
              <a:rPr lang="zh-CN" altLang="zh-CN" sz="2800" dirty="0">
                <a:solidFill>
                  <a:schemeClr val="tx1"/>
                </a:solidFill>
              </a:rPr>
              <a:t>桌面按</a:t>
            </a:r>
            <a:r>
              <a:rPr lang="en-US" altLang="zh-CN" sz="2800" dirty="0">
                <a:solidFill>
                  <a:schemeClr val="tx1"/>
                </a:solidFill>
              </a:rPr>
              <a:t>F1</a:t>
            </a:r>
            <a:r>
              <a:rPr lang="zh-CN" altLang="zh-CN" sz="2800" dirty="0">
                <a:solidFill>
                  <a:schemeClr val="tx1"/>
                </a:solidFill>
              </a:rPr>
              <a:t>键，或通过单击“开始”，执行“帮助和支持”命令，打开“</a:t>
            </a:r>
            <a:r>
              <a:rPr lang="en-US" altLang="zh-CN" sz="2800" dirty="0">
                <a:solidFill>
                  <a:schemeClr val="tx1"/>
                </a:solidFill>
              </a:rPr>
              <a:t>Windows</a:t>
            </a:r>
            <a:r>
              <a:rPr lang="zh-CN" altLang="zh-CN" sz="2800" dirty="0">
                <a:solidFill>
                  <a:schemeClr val="tx1"/>
                </a:solidFill>
              </a:rPr>
              <a:t>帮助和支持”窗口。用户可以根据自己的需要在搜索栏中输入要帮助的关键字，即可获取所需的帮助信息。</a:t>
            </a:r>
            <a:endParaRPr lang="zh-CN" altLang="zh-CN" sz="2800" dirty="0">
              <a:solidFill>
                <a:schemeClr val="tx1"/>
              </a:solidFill>
            </a:endParaRPr>
          </a:p>
        </p:txBody>
      </p:sp>
      <p:sp>
        <p:nvSpPr>
          <p:cNvPr id="2" name="日期占位符 1"/>
          <p:cNvSpPr>
            <a:spLocks noGrp="1"/>
          </p:cNvSpPr>
          <p:nvPr>
            <p:ph type="dt" sz="half" idx="10"/>
          </p:nvPr>
        </p:nvSpPr>
        <p:spPr/>
        <p:txBody>
          <a:bodyPr/>
          <a:lstStyle/>
          <a:p>
            <a:pPr>
              <a:defRPr/>
            </a:pPr>
            <a:fld id="{C539A6F4-FE63-4CA8-93FF-FEAA2BFFC393}"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850" y="908719"/>
            <a:ext cx="3703638" cy="519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908719"/>
            <a:ext cx="3527425" cy="513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矩形 1"/>
          <p:cNvSpPr>
            <a:spLocks noChangeArrowheads="1"/>
          </p:cNvSpPr>
          <p:nvPr/>
        </p:nvSpPr>
        <p:spPr bwMode="auto">
          <a:xfrm>
            <a:off x="468313" y="6045200"/>
            <a:ext cx="83169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chemeClr val="tx1"/>
                </a:solidFill>
              </a:rPr>
              <a:t>   </a:t>
            </a:r>
            <a:r>
              <a:rPr lang="en-US" altLang="zh-CN" dirty="0" smtClean="0">
                <a:solidFill>
                  <a:schemeClr val="tx1"/>
                </a:solidFill>
              </a:rPr>
              <a:t>    </a:t>
            </a:r>
            <a:r>
              <a:rPr lang="zh-CN" altLang="zh-CN" dirty="0" smtClean="0">
                <a:solidFill>
                  <a:schemeClr val="tx1"/>
                </a:solidFill>
              </a:rPr>
              <a:t>帮助</a:t>
            </a:r>
            <a:r>
              <a:rPr lang="zh-CN" altLang="zh-CN" dirty="0">
                <a:solidFill>
                  <a:schemeClr val="tx1"/>
                </a:solidFill>
              </a:rPr>
              <a:t>和支持主题</a:t>
            </a:r>
            <a:r>
              <a:rPr lang="en-US" altLang="zh-CN" dirty="0">
                <a:solidFill>
                  <a:schemeClr val="tx1"/>
                </a:solidFill>
              </a:rPr>
              <a:t>                                    </a:t>
            </a:r>
            <a:r>
              <a:rPr lang="zh-CN" altLang="zh-CN" dirty="0" smtClean="0">
                <a:solidFill>
                  <a:schemeClr val="tx1"/>
                </a:solidFill>
              </a:rPr>
              <a:t>输入</a:t>
            </a:r>
            <a:r>
              <a:rPr lang="zh-CN" altLang="zh-CN" dirty="0">
                <a:solidFill>
                  <a:schemeClr val="tx1"/>
                </a:solidFill>
              </a:rPr>
              <a:t>关键字搜索目录</a:t>
            </a:r>
            <a:endParaRPr lang="zh-CN" altLang="zh-CN" dirty="0">
              <a:solidFill>
                <a:schemeClr val="tx1"/>
              </a:solidFill>
            </a:endParaRPr>
          </a:p>
        </p:txBody>
      </p:sp>
      <p:sp>
        <p:nvSpPr>
          <p:cNvPr id="6" name="Rectangle 2"/>
          <p:cNvSpPr>
            <a:spLocks noChangeArrowheads="1"/>
          </p:cNvSpPr>
          <p:nvPr/>
        </p:nvSpPr>
        <p:spPr bwMode="auto">
          <a:xfrm>
            <a:off x="-508" y="862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Windows7</a:t>
            </a:r>
            <a:r>
              <a:rPr lang="zh-CN" altLang="en-US" sz="3600" dirty="0">
                <a:solidFill>
                  <a:srgbClr val="990000"/>
                </a:solidFill>
                <a:ea typeface="黑体" panose="02010609060101010101" pitchFamily="49" charset="-122"/>
                <a:sym typeface="华文新魏" panose="02010800040101010101" pitchFamily="2" charset="-122"/>
              </a:rPr>
              <a:t>帮助系统</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8C913D14-16C0-45C8-96BE-5779267BD22E}"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600" dirty="0">
                <a:solidFill>
                  <a:srgbClr val="C00000"/>
                </a:solidFill>
              </a:rPr>
              <a:t>2.2.5  Windows 7</a:t>
            </a:r>
            <a:r>
              <a:rPr lang="zh-CN" altLang="zh-CN" sz="3600" dirty="0">
                <a:solidFill>
                  <a:srgbClr val="C00000"/>
                </a:solidFill>
              </a:rPr>
              <a:t>的资源管理</a:t>
            </a:r>
            <a:endParaRPr lang="zh-CN" altLang="zh-CN" sz="3600" dirty="0">
              <a:solidFill>
                <a:srgbClr val="C00000"/>
              </a:solidFill>
            </a:endParaRPr>
          </a:p>
        </p:txBody>
      </p:sp>
      <p:sp>
        <p:nvSpPr>
          <p:cNvPr id="2" name="TextBox 1"/>
          <p:cNvSpPr txBox="1"/>
          <p:nvPr/>
        </p:nvSpPr>
        <p:spPr>
          <a:xfrm>
            <a:off x="366322" y="1100929"/>
            <a:ext cx="8471682" cy="4524315"/>
          </a:xfrm>
          <a:prstGeom prst="rect">
            <a:avLst/>
          </a:prstGeom>
          <a:noFill/>
        </p:spPr>
        <p:txBody>
          <a:bodyPr wrap="square" rtlCol="0">
            <a:spAutoFit/>
          </a:bodyPr>
          <a:lstStyle/>
          <a:p>
            <a:r>
              <a:rPr lang="en-US" altLang="zh-CN" sz="3200" dirty="0" smtClean="0">
                <a:solidFill>
                  <a:schemeClr val="tx1"/>
                </a:solidFill>
              </a:rPr>
              <a:t>        </a:t>
            </a:r>
            <a:r>
              <a:rPr lang="zh-CN" altLang="zh-CN" sz="3200" dirty="0" smtClean="0">
                <a:solidFill>
                  <a:schemeClr val="tx1"/>
                </a:solidFill>
              </a:rPr>
              <a:t>用户</a:t>
            </a:r>
            <a:r>
              <a:rPr lang="zh-CN" altLang="zh-CN" sz="3200" dirty="0">
                <a:solidFill>
                  <a:schemeClr val="tx1"/>
                </a:solidFill>
              </a:rPr>
              <a:t>在使用计算机时遇到的各种信息资源都以文件的形式存在，计算机中的所有资源都是以文件的形式组织存放的。文件管理是任何操作系统的基本功能之一，文件的管理包括查看、查找、复制、移动、删除等操作。文件通常存放在文件夹中，</a:t>
            </a:r>
            <a:r>
              <a:rPr lang="en-US" altLang="zh-CN" sz="3200" dirty="0">
                <a:solidFill>
                  <a:schemeClr val="tx1"/>
                </a:solidFill>
              </a:rPr>
              <a:t>Windows 7</a:t>
            </a:r>
            <a:r>
              <a:rPr lang="zh-CN" altLang="zh-CN" sz="3200" dirty="0">
                <a:solidFill>
                  <a:schemeClr val="tx1"/>
                </a:solidFill>
              </a:rPr>
              <a:t>操作系统以文件夹的形式组织管理文件，形成</a:t>
            </a:r>
            <a:r>
              <a:rPr lang="en-US" altLang="zh-CN" sz="3200" dirty="0">
                <a:solidFill>
                  <a:schemeClr val="tx1"/>
                </a:solidFill>
              </a:rPr>
              <a:t>Windows</a:t>
            </a:r>
            <a:r>
              <a:rPr lang="zh-CN" altLang="zh-CN" sz="3200" dirty="0">
                <a:solidFill>
                  <a:schemeClr val="tx1"/>
                </a:solidFill>
              </a:rPr>
              <a:t>文件系统。合理使用文件和文件夹，可以帮助用户保存和快速查找需要的数据。</a:t>
            </a:r>
            <a:endParaRPr lang="zh-CN" altLang="en-US" sz="3200" dirty="0">
              <a:solidFill>
                <a:schemeClr val="tx1"/>
              </a:solidFill>
            </a:endParaRPr>
          </a:p>
        </p:txBody>
      </p:sp>
      <p:sp>
        <p:nvSpPr>
          <p:cNvPr id="3" name="日期占位符 2"/>
          <p:cNvSpPr>
            <a:spLocks noGrp="1"/>
          </p:cNvSpPr>
          <p:nvPr>
            <p:ph type="dt" sz="half" idx="10"/>
          </p:nvPr>
        </p:nvSpPr>
        <p:spPr/>
        <p:txBody>
          <a:bodyPr/>
          <a:lstStyle/>
          <a:p>
            <a:pPr>
              <a:defRPr/>
            </a:pPr>
            <a:fld id="{DF05F798-419E-4317-B03F-A937D42F6930}"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  </a:t>
            </a:r>
            <a:r>
              <a:rPr lang="zh-CN" altLang="en-US" sz="3600" dirty="0" smtClean="0">
                <a:solidFill>
                  <a:srgbClr val="990000"/>
                </a:solidFill>
                <a:ea typeface="黑体" panose="02010609060101010101" pitchFamily="49" charset="-122"/>
                <a:sym typeface="华文新魏" panose="02010800040101010101" pitchFamily="2" charset="-122"/>
              </a:rPr>
              <a:t>文件管理</a:t>
            </a:r>
            <a:endParaRPr lang="zh-CN" altLang="zh-CN" sz="3600" dirty="0">
              <a:solidFill>
                <a:srgbClr val="C00000"/>
              </a:solidFill>
            </a:endParaRPr>
          </a:p>
        </p:txBody>
      </p:sp>
      <p:sp>
        <p:nvSpPr>
          <p:cNvPr id="38915" name="矩形 1"/>
          <p:cNvSpPr>
            <a:spLocks noChangeArrowheads="1"/>
          </p:cNvSpPr>
          <p:nvPr/>
        </p:nvSpPr>
        <p:spPr bwMode="auto">
          <a:xfrm>
            <a:off x="503548" y="1016732"/>
            <a:ext cx="8208912" cy="1569660"/>
          </a:xfrm>
          <a:prstGeom prst="rect">
            <a:avLst/>
          </a:prstGeom>
          <a:solidFill>
            <a:schemeClr val="accent1">
              <a:lumMod val="40000"/>
              <a:lumOff val="60000"/>
            </a:schemeClr>
          </a:solidFill>
          <a:ln>
            <a:noFill/>
          </a:ln>
        </p:spPr>
        <p:txBody>
          <a:bodyPr wrap="square">
            <a:spAutoFit/>
          </a:bodyPr>
          <a:lstStyle/>
          <a:p>
            <a:r>
              <a:rPr lang="en-US" altLang="zh-CN" sz="3200" dirty="0" smtClean="0">
                <a:solidFill>
                  <a:schemeClr val="tx1"/>
                </a:solidFill>
                <a:latin typeface="宋体" panose="02010600030101010101" pitchFamily="2" charset="-122"/>
              </a:rPr>
              <a:t>    </a:t>
            </a:r>
            <a:r>
              <a:rPr lang="zh-CN" altLang="zh-CN" sz="3200" dirty="0" smtClean="0">
                <a:solidFill>
                  <a:schemeClr val="tx1"/>
                </a:solidFill>
                <a:latin typeface="宋体" panose="02010600030101010101" pitchFamily="2" charset="-122"/>
              </a:rPr>
              <a:t>文件管理</a:t>
            </a:r>
            <a:r>
              <a:rPr lang="zh-CN" altLang="zh-CN" sz="3200" dirty="0">
                <a:solidFill>
                  <a:schemeClr val="tx1"/>
                </a:solidFill>
                <a:latin typeface="宋体" panose="02010600030101010101" pitchFamily="2" charset="-122"/>
              </a:rPr>
              <a:t>是任何操作系统的基本功能之一，文件的管理包括查看、查找、复制、移动、删除等操作。</a:t>
            </a:r>
            <a:endParaRPr lang="zh-CN" altLang="en-US" sz="3200" dirty="0">
              <a:solidFill>
                <a:schemeClr val="tx1"/>
              </a:solidFill>
              <a:latin typeface="宋体" panose="02010600030101010101" pitchFamily="2" charset="-122"/>
            </a:endParaRPr>
          </a:p>
        </p:txBody>
      </p:sp>
      <p:sp>
        <p:nvSpPr>
          <p:cNvPr id="4" name="矩形 3"/>
          <p:cNvSpPr/>
          <p:nvPr/>
        </p:nvSpPr>
        <p:spPr>
          <a:xfrm>
            <a:off x="575556" y="2708920"/>
            <a:ext cx="8064896" cy="3539430"/>
          </a:xfrm>
          <a:prstGeom prst="rect">
            <a:avLst/>
          </a:prstGeom>
          <a:solidFill>
            <a:schemeClr val="accent5">
              <a:lumMod val="60000"/>
              <a:lumOff val="40000"/>
            </a:schemeClr>
          </a:solidFill>
        </p:spPr>
        <p:txBody>
          <a:bodyPr wrap="square">
            <a:spAutoFit/>
          </a:bodyPr>
          <a:lstStyle/>
          <a:p>
            <a:r>
              <a:rPr lang="en-US" altLang="zh-CN" sz="2800" dirty="0" smtClean="0">
                <a:solidFill>
                  <a:schemeClr val="tx1"/>
                </a:solidFill>
              </a:rPr>
              <a:t>        </a:t>
            </a:r>
            <a:r>
              <a:rPr lang="zh-CN" altLang="zh-CN" sz="2800" dirty="0" smtClean="0">
                <a:solidFill>
                  <a:schemeClr val="tx1"/>
                </a:solidFill>
              </a:rPr>
              <a:t>文件</a:t>
            </a:r>
            <a:r>
              <a:rPr lang="zh-CN" altLang="zh-CN" sz="2800" dirty="0">
                <a:solidFill>
                  <a:schemeClr val="tx1"/>
                </a:solidFill>
              </a:rPr>
              <a:t>通常用以实现某种功能或某个软件的部分功能</a:t>
            </a:r>
            <a:r>
              <a:rPr lang="zh-CN" altLang="zh-CN" sz="2800" dirty="0" smtClean="0">
                <a:solidFill>
                  <a:schemeClr val="tx1"/>
                </a:solidFill>
              </a:rPr>
              <a:t>。这些</a:t>
            </a:r>
            <a:r>
              <a:rPr lang="zh-CN" altLang="zh-CN" sz="2800" dirty="0">
                <a:solidFill>
                  <a:schemeClr val="tx1"/>
                </a:solidFill>
              </a:rPr>
              <a:t>信息最初是在内存中建立的，然后以用户给予的名称转存在磁盘上，以便长期保存</a:t>
            </a:r>
            <a:r>
              <a:rPr lang="zh-CN" altLang="zh-CN" sz="2800" dirty="0" smtClean="0">
                <a:solidFill>
                  <a:schemeClr val="tx1"/>
                </a:solidFill>
              </a:rPr>
              <a:t>。</a:t>
            </a:r>
            <a:endParaRPr lang="en-US" altLang="zh-CN" sz="2800" dirty="0" smtClean="0">
              <a:solidFill>
                <a:schemeClr val="tx1"/>
              </a:solidFill>
            </a:endParaRPr>
          </a:p>
          <a:p>
            <a:r>
              <a:rPr lang="en-US" altLang="zh-CN" sz="2800" dirty="0">
                <a:solidFill>
                  <a:schemeClr val="tx1"/>
                </a:solidFill>
              </a:rPr>
              <a:t> </a:t>
            </a:r>
            <a:r>
              <a:rPr lang="en-US" altLang="zh-CN" sz="2800" dirty="0" smtClean="0">
                <a:solidFill>
                  <a:schemeClr val="tx1"/>
                </a:solidFill>
              </a:rPr>
              <a:t>      </a:t>
            </a:r>
            <a:r>
              <a:rPr lang="zh-CN" altLang="zh-CN" sz="2800" dirty="0" smtClean="0">
                <a:solidFill>
                  <a:schemeClr val="tx1"/>
                </a:solidFill>
              </a:rPr>
              <a:t>文件</a:t>
            </a:r>
            <a:r>
              <a:rPr lang="zh-CN" altLang="zh-CN" sz="2800" dirty="0">
                <a:solidFill>
                  <a:schemeClr val="tx1"/>
                </a:solidFill>
              </a:rPr>
              <a:t>的基本属性包括文件名、大小（存储容量）、类型、创建和修改时间等。文件通过 “文件名”，以便与其他文件相区别。对一个文件所有的操作（如复制、改名、删除等）都是通过文件名进行的。</a:t>
            </a:r>
            <a:endParaRPr lang="zh-CN" altLang="zh-CN" sz="2800" dirty="0">
              <a:solidFill>
                <a:schemeClr val="tx1"/>
              </a:solidFill>
            </a:endParaRPr>
          </a:p>
        </p:txBody>
      </p:sp>
      <p:sp>
        <p:nvSpPr>
          <p:cNvPr id="2" name="日期占位符 1"/>
          <p:cNvSpPr>
            <a:spLocks noGrp="1"/>
          </p:cNvSpPr>
          <p:nvPr>
            <p:ph type="dt" sz="half" idx="10"/>
          </p:nvPr>
        </p:nvSpPr>
        <p:spPr/>
        <p:txBody>
          <a:bodyPr/>
          <a:lstStyle/>
          <a:p>
            <a:pPr>
              <a:defRPr/>
            </a:pPr>
            <a:fld id="{2F240963-83F5-401F-B058-5D4321B0461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文件名</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719572" y="1161323"/>
            <a:ext cx="7560840" cy="4031873"/>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chemeClr val="tx1"/>
                </a:solidFill>
              </a:rPr>
              <a:t>文件</a:t>
            </a:r>
            <a:r>
              <a:rPr lang="zh-CN" altLang="zh-CN" sz="3200" dirty="0">
                <a:solidFill>
                  <a:schemeClr val="tx1"/>
                </a:solidFill>
              </a:rPr>
              <a:t>标识由文件名和扩展名两部分组成，它们之间以小数点分隔。格式为：</a:t>
            </a:r>
            <a:endParaRPr lang="zh-CN" altLang="zh-CN" sz="3200" dirty="0">
              <a:solidFill>
                <a:schemeClr val="tx1"/>
              </a:solidFill>
            </a:endParaRPr>
          </a:p>
          <a:p>
            <a:r>
              <a:rPr lang="en-US" altLang="zh-CN" sz="3200" dirty="0">
                <a:solidFill>
                  <a:schemeClr val="tx1"/>
                </a:solidFill>
                <a:latin typeface="宋体" panose="02010600030101010101" pitchFamily="2" charset="-122"/>
              </a:rPr>
              <a:t>    </a:t>
            </a:r>
            <a:r>
              <a:rPr lang="zh-CN" altLang="zh-CN" sz="3200" dirty="0" smtClean="0">
                <a:solidFill>
                  <a:srgbClr val="C00000"/>
                </a:solidFill>
                <a:latin typeface="宋体" panose="02010600030101010101" pitchFamily="2" charset="-122"/>
              </a:rPr>
              <a:t>〈主文件名〉</a:t>
            </a:r>
            <a:r>
              <a:rPr lang="en-US" altLang="zh-CN" sz="3200" dirty="0" smtClean="0">
                <a:solidFill>
                  <a:srgbClr val="C00000"/>
                </a:solidFill>
                <a:latin typeface="宋体" panose="02010600030101010101" pitchFamily="2" charset="-122"/>
              </a:rPr>
              <a:t>[.</a:t>
            </a:r>
            <a:r>
              <a:rPr lang="zh-CN" altLang="zh-CN" sz="3200" dirty="0">
                <a:solidFill>
                  <a:srgbClr val="C00000"/>
                </a:solidFill>
                <a:latin typeface="宋体" panose="02010600030101010101" pitchFamily="2" charset="-122"/>
              </a:rPr>
              <a:t>〈扩展名〉］</a:t>
            </a:r>
            <a:endParaRPr lang="zh-CN" altLang="zh-CN" sz="3200" dirty="0">
              <a:solidFill>
                <a:srgbClr val="C00000"/>
              </a:solidFill>
              <a:latin typeface="宋体" panose="02010600030101010101" pitchFamily="2" charset="-122"/>
            </a:endParaRPr>
          </a:p>
          <a:p>
            <a:r>
              <a:rPr lang="zh-CN" altLang="zh-CN" sz="3200" dirty="0">
                <a:solidFill>
                  <a:schemeClr val="tx1"/>
                </a:solidFill>
              </a:rPr>
              <a:t>例如文件“计算机基础</a:t>
            </a:r>
            <a:r>
              <a:rPr lang="en-US" altLang="zh-CN" sz="3200" dirty="0">
                <a:solidFill>
                  <a:schemeClr val="tx1"/>
                </a:solidFill>
              </a:rPr>
              <a:t>.</a:t>
            </a:r>
            <a:r>
              <a:rPr lang="en-US" altLang="zh-CN" sz="3200" dirty="0" err="1">
                <a:solidFill>
                  <a:schemeClr val="tx1"/>
                </a:solidFill>
              </a:rPr>
              <a:t>docx</a:t>
            </a:r>
            <a:r>
              <a:rPr lang="zh-CN" altLang="zh-CN" sz="3200" dirty="0">
                <a:solidFill>
                  <a:schemeClr val="tx1"/>
                </a:solidFill>
              </a:rPr>
              <a:t>”，其中“计算机基础”是主文件名，“</a:t>
            </a:r>
            <a:r>
              <a:rPr lang="en-US" altLang="zh-CN" sz="3200" dirty="0">
                <a:solidFill>
                  <a:schemeClr val="tx1"/>
                </a:solidFill>
              </a:rPr>
              <a:t>.</a:t>
            </a:r>
            <a:r>
              <a:rPr lang="en-US" altLang="zh-CN" sz="3200" dirty="0" err="1">
                <a:solidFill>
                  <a:schemeClr val="tx1"/>
                </a:solidFill>
              </a:rPr>
              <a:t>docx</a:t>
            </a:r>
            <a:r>
              <a:rPr lang="zh-CN" altLang="zh-CN" sz="3200" dirty="0">
                <a:solidFill>
                  <a:schemeClr val="tx1"/>
                </a:solidFill>
              </a:rPr>
              <a:t>”是扩展名。</a:t>
            </a:r>
            <a:endParaRPr lang="zh-CN" altLang="zh-CN" sz="3200" dirty="0">
              <a:solidFill>
                <a:schemeClr val="tx1"/>
              </a:solidFill>
            </a:endParaRPr>
          </a:p>
          <a:p>
            <a:r>
              <a:rPr lang="en-US" altLang="zh-CN" sz="3200" dirty="0" smtClean="0">
                <a:solidFill>
                  <a:schemeClr val="tx1"/>
                </a:solidFill>
              </a:rPr>
              <a:t>        </a:t>
            </a:r>
            <a:r>
              <a:rPr lang="en-US" altLang="zh-CN" sz="3200" dirty="0">
                <a:solidFill>
                  <a:schemeClr val="tx1"/>
                </a:solidFill>
              </a:rPr>
              <a:t>Windows 7</a:t>
            </a:r>
            <a:r>
              <a:rPr lang="zh-CN" altLang="zh-CN" sz="3200" dirty="0">
                <a:solidFill>
                  <a:schemeClr val="tx1"/>
                </a:solidFill>
              </a:rPr>
              <a:t>规定，主文件名是必须有的，而扩展名是可选的，不是必须有的。</a:t>
            </a:r>
            <a:endParaRPr lang="zh-CN" altLang="zh-CN" sz="3200" dirty="0">
              <a:solidFill>
                <a:schemeClr val="tx1"/>
              </a:solidFill>
            </a:endParaRPr>
          </a:p>
        </p:txBody>
      </p:sp>
      <p:sp>
        <p:nvSpPr>
          <p:cNvPr id="3" name="日期占位符 2"/>
          <p:cNvSpPr>
            <a:spLocks noGrp="1"/>
          </p:cNvSpPr>
          <p:nvPr>
            <p:ph type="dt" sz="half" idx="10"/>
          </p:nvPr>
        </p:nvSpPr>
        <p:spPr/>
        <p:txBody>
          <a:bodyPr/>
          <a:lstStyle/>
          <a:p>
            <a:pPr>
              <a:defRPr/>
            </a:pPr>
            <a:fld id="{BABB587F-EADC-4F1E-A893-E7C9EF94D54B}"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的命名规则</a:t>
            </a:r>
            <a:endParaRPr lang="zh-CN" altLang="zh-CN" sz="3600" dirty="0">
              <a:solidFill>
                <a:srgbClr val="990000"/>
              </a:solidFill>
              <a:ea typeface="黑体" panose="02010609060101010101" pitchFamily="49" charset="-122"/>
            </a:endParaRPr>
          </a:p>
          <a:p>
            <a:pPr eaLnBrk="1" hangingPunct="1"/>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575556" y="1028921"/>
            <a:ext cx="7992888" cy="5293757"/>
          </a:xfrm>
          <a:prstGeom prst="rect">
            <a:avLst/>
          </a:prstGeom>
        </p:spPr>
        <p:txBody>
          <a:bodyPr wrap="square">
            <a:spAutoFit/>
          </a:bodyPr>
          <a:lstStyle/>
          <a:p>
            <a:pPr marL="457200" indent="-457200">
              <a:buClr>
                <a:srgbClr val="C00000"/>
              </a:buClr>
              <a:buFont typeface="Wingdings" panose="05000000000000000000" pitchFamily="2" charset="2"/>
              <a:buChar char="l"/>
            </a:pPr>
            <a:r>
              <a:rPr lang="zh-CN" altLang="zh-CN" sz="2600" dirty="0" smtClean="0">
                <a:solidFill>
                  <a:schemeClr val="tx1"/>
                </a:solidFill>
                <a:latin typeface="宋体" panose="02010600030101010101" pitchFamily="2" charset="-122"/>
              </a:rPr>
              <a:t>在</a:t>
            </a:r>
            <a:r>
              <a:rPr lang="zh-CN" altLang="zh-CN" sz="2600" dirty="0">
                <a:solidFill>
                  <a:schemeClr val="tx1"/>
                </a:solidFill>
                <a:latin typeface="宋体" panose="02010600030101010101" pitchFamily="2" charset="-122"/>
              </a:rPr>
              <a:t>文件名和文件夹名中，最多可有</a:t>
            </a:r>
            <a:r>
              <a:rPr lang="en-US" altLang="zh-CN" sz="2600" dirty="0">
                <a:solidFill>
                  <a:schemeClr val="tx1"/>
                </a:solidFill>
                <a:latin typeface="宋体" panose="02010600030101010101" pitchFamily="2" charset="-122"/>
              </a:rPr>
              <a:t>255</a:t>
            </a:r>
            <a:r>
              <a:rPr lang="zh-CN" altLang="zh-CN" sz="2600" dirty="0">
                <a:solidFill>
                  <a:schemeClr val="tx1"/>
                </a:solidFill>
                <a:latin typeface="宋体" panose="02010600030101010101" pitchFamily="2" charset="-122"/>
              </a:rPr>
              <a:t>个字符。</a:t>
            </a:r>
            <a:endParaRPr lang="zh-CN" altLang="zh-CN" sz="2600" dirty="0">
              <a:solidFill>
                <a:schemeClr val="tx1"/>
              </a:solidFill>
              <a:latin typeface="宋体" panose="02010600030101010101" pitchFamily="2" charset="-122"/>
            </a:endParaRPr>
          </a:p>
          <a:p>
            <a:pPr marL="457200" indent="-457200">
              <a:buClr>
                <a:srgbClr val="C00000"/>
              </a:buClr>
              <a:buFont typeface="Wingdings" panose="05000000000000000000" pitchFamily="2" charset="2"/>
              <a:buChar char="l"/>
            </a:pPr>
            <a:r>
              <a:rPr lang="zh-CN" altLang="zh-CN" sz="2600" dirty="0" smtClean="0">
                <a:solidFill>
                  <a:schemeClr val="tx1"/>
                </a:solidFill>
                <a:latin typeface="宋体" panose="02010600030101010101" pitchFamily="2" charset="-122"/>
              </a:rPr>
              <a:t>文件名</a:t>
            </a:r>
            <a:r>
              <a:rPr lang="zh-CN" altLang="zh-CN" sz="2600" dirty="0">
                <a:solidFill>
                  <a:schemeClr val="tx1"/>
                </a:solidFill>
                <a:latin typeface="宋体" panose="02010600030101010101" pitchFamily="2" charset="-122"/>
              </a:rPr>
              <a:t>可以使用汉字和空格，但文件名第一个字符不能为空格，文件名其他位置中可以包含有空格，命名还</a:t>
            </a:r>
            <a:r>
              <a:rPr lang="zh-CN" altLang="zh-CN" sz="2600" dirty="0">
                <a:solidFill>
                  <a:srgbClr val="FF0000"/>
                </a:solidFill>
                <a:latin typeface="宋体" panose="02010600030101010101" pitchFamily="2" charset="-122"/>
              </a:rPr>
              <a:t>禁用下列特殊符号</a:t>
            </a:r>
            <a:r>
              <a:rPr lang="zh-CN" altLang="zh-CN" sz="2600" dirty="0" smtClean="0">
                <a:solidFill>
                  <a:schemeClr val="tx1"/>
                </a:solidFill>
                <a:latin typeface="宋体" panose="02010600030101010101" pitchFamily="2" charset="-122"/>
              </a:rPr>
              <a:t>：</a:t>
            </a:r>
            <a:endParaRPr lang="en-US" altLang="zh-CN" sz="2600" dirty="0" smtClean="0">
              <a:solidFill>
                <a:schemeClr val="tx1"/>
              </a:solidFill>
              <a:latin typeface="宋体" panose="02010600030101010101" pitchFamily="2" charset="-122"/>
            </a:endParaRPr>
          </a:p>
          <a:p>
            <a:pPr>
              <a:buClr>
                <a:srgbClr val="C00000"/>
              </a:buClr>
            </a:pPr>
            <a:r>
              <a:rPr lang="en-US" altLang="zh-CN" sz="2600" dirty="0">
                <a:solidFill>
                  <a:schemeClr val="tx1"/>
                </a:solidFill>
                <a:latin typeface="宋体" panose="02010600030101010101" pitchFamily="2" charset="-122"/>
              </a:rPr>
              <a:t> </a:t>
            </a:r>
            <a:r>
              <a:rPr lang="en-US" altLang="zh-CN" sz="2600" dirty="0" smtClean="0">
                <a:solidFill>
                  <a:schemeClr val="tx1"/>
                </a:solidFill>
                <a:latin typeface="宋体" panose="02010600030101010101" pitchFamily="2" charset="-122"/>
              </a:rPr>
              <a:t>     </a:t>
            </a:r>
            <a:r>
              <a:rPr lang="en-US" altLang="zh-CN" sz="2600" dirty="0" smtClean="0">
                <a:solidFill>
                  <a:srgbClr val="C00000"/>
                </a:solidFill>
                <a:latin typeface="宋体" panose="02010600030101010101" pitchFamily="2" charset="-122"/>
              </a:rPr>
              <a:t>?   </a:t>
            </a:r>
            <a:r>
              <a:rPr lang="en-US" altLang="zh-CN" sz="2600" dirty="0">
                <a:solidFill>
                  <a:srgbClr val="C00000"/>
                </a:solidFill>
                <a:latin typeface="宋体" panose="02010600030101010101" pitchFamily="2" charset="-122"/>
              </a:rPr>
              <a:t>\   /   :   *    "   &lt;   &gt;   </a:t>
            </a:r>
            <a:r>
              <a:rPr lang="en-US" altLang="zh-CN" sz="2600" dirty="0" smtClean="0">
                <a:solidFill>
                  <a:srgbClr val="C00000"/>
                </a:solidFill>
                <a:latin typeface="宋体" panose="02010600030101010101" pitchFamily="2" charset="-122"/>
              </a:rPr>
              <a:t>|</a:t>
            </a:r>
            <a:endParaRPr lang="zh-CN" altLang="zh-CN" sz="2600" dirty="0">
              <a:solidFill>
                <a:srgbClr val="C00000"/>
              </a:solidFill>
              <a:latin typeface="宋体" panose="02010600030101010101" pitchFamily="2" charset="-122"/>
            </a:endParaRPr>
          </a:p>
          <a:p>
            <a:pPr marL="457200" indent="-457200">
              <a:buClr>
                <a:srgbClr val="C00000"/>
              </a:buClr>
              <a:buFont typeface="Wingdings" panose="05000000000000000000" pitchFamily="2" charset="2"/>
              <a:buChar char="l"/>
            </a:pPr>
            <a:r>
              <a:rPr lang="zh-CN" altLang="zh-CN" sz="2600" dirty="0" smtClean="0">
                <a:solidFill>
                  <a:schemeClr val="tx1"/>
                </a:solidFill>
                <a:latin typeface="宋体" panose="02010600030101010101" pitchFamily="2" charset="-122"/>
              </a:rPr>
              <a:t>不能</a:t>
            </a:r>
            <a:r>
              <a:rPr lang="zh-CN" altLang="zh-CN" sz="2600" dirty="0">
                <a:solidFill>
                  <a:schemeClr val="tx1"/>
                </a:solidFill>
                <a:latin typeface="宋体" panose="02010600030101010101" pitchFamily="2" charset="-122"/>
              </a:rPr>
              <a:t>利用大小写区分文件名</a:t>
            </a:r>
            <a:r>
              <a:rPr lang="zh-CN" altLang="zh-CN" sz="2600" dirty="0" smtClean="0">
                <a:solidFill>
                  <a:schemeClr val="tx1"/>
                </a:solidFill>
                <a:latin typeface="宋体" panose="02010600030101010101" pitchFamily="2" charset="-122"/>
              </a:rPr>
              <a:t>。例如</a:t>
            </a:r>
            <a:r>
              <a:rPr lang="zh-CN" altLang="zh-CN" sz="2600" dirty="0">
                <a:solidFill>
                  <a:schemeClr val="tx1"/>
                </a:solidFill>
                <a:latin typeface="宋体" panose="02010600030101010101" pitchFamily="2" charset="-122"/>
              </a:rPr>
              <a:t>，</a:t>
            </a:r>
            <a:r>
              <a:rPr lang="en-US" altLang="zh-CN" sz="2600" dirty="0">
                <a:solidFill>
                  <a:schemeClr val="tx1"/>
                </a:solidFill>
                <a:latin typeface="宋体" panose="02010600030101010101" pitchFamily="2" charset="-122"/>
              </a:rPr>
              <a:t>COMPUTER.DOCX</a:t>
            </a:r>
            <a:r>
              <a:rPr lang="zh-CN" altLang="zh-CN" sz="2600" dirty="0">
                <a:solidFill>
                  <a:schemeClr val="tx1"/>
                </a:solidFill>
                <a:latin typeface="宋体" panose="02010600030101010101" pitchFamily="2" charset="-122"/>
              </a:rPr>
              <a:t>与</a:t>
            </a:r>
            <a:r>
              <a:rPr lang="en-US" altLang="zh-CN" sz="2600" dirty="0">
                <a:solidFill>
                  <a:schemeClr val="tx1"/>
                </a:solidFill>
                <a:latin typeface="宋体" panose="02010600030101010101" pitchFamily="2" charset="-122"/>
              </a:rPr>
              <a:t>computer.docx</a:t>
            </a:r>
            <a:r>
              <a:rPr lang="zh-CN" altLang="zh-CN" sz="2600" dirty="0">
                <a:solidFill>
                  <a:schemeClr val="tx1"/>
                </a:solidFill>
                <a:latin typeface="宋体" panose="02010600030101010101" pitchFamily="2" charset="-122"/>
              </a:rPr>
              <a:t>是同一个文件。</a:t>
            </a:r>
            <a:endParaRPr lang="zh-CN" altLang="zh-CN" sz="2600" dirty="0">
              <a:solidFill>
                <a:schemeClr val="tx1"/>
              </a:solidFill>
              <a:latin typeface="宋体" panose="02010600030101010101" pitchFamily="2" charset="-122"/>
            </a:endParaRPr>
          </a:p>
          <a:p>
            <a:pPr marL="457200" indent="-457200">
              <a:buClr>
                <a:srgbClr val="C00000"/>
              </a:buClr>
              <a:buFont typeface="Wingdings" panose="05000000000000000000" pitchFamily="2" charset="2"/>
              <a:buChar char="l"/>
            </a:pPr>
            <a:r>
              <a:rPr lang="zh-CN" altLang="zh-CN" sz="2600" dirty="0" smtClean="0">
                <a:solidFill>
                  <a:schemeClr val="tx1"/>
                </a:solidFill>
                <a:latin typeface="宋体" panose="02010600030101010101" pitchFamily="2" charset="-122"/>
              </a:rPr>
              <a:t>文件名</a:t>
            </a:r>
            <a:r>
              <a:rPr lang="zh-CN" altLang="zh-CN" sz="2600" dirty="0">
                <a:solidFill>
                  <a:schemeClr val="tx1"/>
                </a:solidFill>
                <a:latin typeface="宋体" panose="02010600030101010101" pitchFamily="2" charset="-122"/>
              </a:rPr>
              <a:t>中可以使用多个分隔符（即小数点），但文件名最右一个分隔点后面的部分才是扩展名</a:t>
            </a:r>
            <a:r>
              <a:rPr lang="zh-CN" altLang="zh-CN" sz="2600" dirty="0" smtClean="0">
                <a:solidFill>
                  <a:schemeClr val="tx1"/>
                </a:solidFill>
                <a:latin typeface="宋体" panose="02010600030101010101" pitchFamily="2" charset="-122"/>
              </a:rPr>
              <a:t>。</a:t>
            </a:r>
            <a:endParaRPr lang="en-US" altLang="zh-CN" sz="2600" dirty="0" smtClean="0">
              <a:solidFill>
                <a:schemeClr val="tx1"/>
              </a:solidFill>
              <a:latin typeface="宋体" panose="02010600030101010101" pitchFamily="2" charset="-122"/>
            </a:endParaRPr>
          </a:p>
          <a:p>
            <a:pPr>
              <a:buClr>
                <a:srgbClr val="C00000"/>
              </a:buClr>
            </a:pPr>
            <a:r>
              <a:rPr lang="en-US" altLang="zh-CN" sz="2600" dirty="0">
                <a:solidFill>
                  <a:schemeClr val="tx1"/>
                </a:solidFill>
                <a:latin typeface="宋体" panose="02010600030101010101" pitchFamily="2" charset="-122"/>
              </a:rPr>
              <a:t> </a:t>
            </a:r>
            <a:r>
              <a:rPr lang="en-US" altLang="zh-CN" sz="2600" dirty="0" smtClean="0">
                <a:solidFill>
                  <a:schemeClr val="tx1"/>
                </a:solidFill>
                <a:latin typeface="宋体" panose="02010600030101010101" pitchFamily="2" charset="-122"/>
              </a:rPr>
              <a:t>  </a:t>
            </a:r>
            <a:r>
              <a:rPr lang="zh-CN" altLang="zh-CN" sz="2600" dirty="0" smtClean="0">
                <a:solidFill>
                  <a:schemeClr val="tx1"/>
                </a:solidFill>
                <a:latin typeface="宋体" panose="02010600030101010101" pitchFamily="2" charset="-122"/>
              </a:rPr>
              <a:t>例如</a:t>
            </a:r>
            <a:r>
              <a:rPr lang="zh-CN" altLang="zh-CN" sz="2600" dirty="0">
                <a:solidFill>
                  <a:schemeClr val="tx1"/>
                </a:solidFill>
                <a:latin typeface="宋体" panose="02010600030101010101" pitchFamily="2" charset="-122"/>
              </a:rPr>
              <a:t>：</a:t>
            </a:r>
            <a:endParaRPr lang="zh-CN" altLang="zh-CN" sz="2600" dirty="0">
              <a:solidFill>
                <a:schemeClr val="tx1"/>
              </a:solidFill>
              <a:latin typeface="宋体" panose="02010600030101010101" pitchFamily="2" charset="-122"/>
            </a:endParaRPr>
          </a:p>
          <a:p>
            <a:pPr>
              <a:buClr>
                <a:srgbClr val="C00000"/>
              </a:buClr>
            </a:pPr>
            <a:r>
              <a:rPr lang="en-US" altLang="zh-CN" sz="2600" dirty="0">
                <a:solidFill>
                  <a:schemeClr val="tx1"/>
                </a:solidFill>
                <a:latin typeface="宋体" panose="02010600030101010101" pitchFamily="2" charset="-122"/>
              </a:rPr>
              <a:t>     </a:t>
            </a:r>
            <a:r>
              <a:rPr lang="en-US" altLang="zh-CN" sz="2600" dirty="0">
                <a:solidFill>
                  <a:schemeClr val="accent2"/>
                </a:solidFill>
                <a:latin typeface="宋体" panose="02010600030101010101" pitchFamily="2" charset="-122"/>
              </a:rPr>
              <a:t>computert.BAS.txt.docx</a:t>
            </a:r>
            <a:endParaRPr lang="zh-CN" altLang="zh-CN" sz="2600" dirty="0">
              <a:solidFill>
                <a:schemeClr val="accent2"/>
              </a:solidFill>
              <a:latin typeface="宋体" panose="02010600030101010101" pitchFamily="2" charset="-122"/>
            </a:endParaRPr>
          </a:p>
          <a:p>
            <a:pPr>
              <a:buClr>
                <a:srgbClr val="C00000"/>
              </a:buClr>
            </a:pPr>
            <a:r>
              <a:rPr lang="en-US" altLang="zh-CN" sz="2600" dirty="0" smtClean="0">
                <a:solidFill>
                  <a:schemeClr val="tx1"/>
                </a:solidFill>
                <a:latin typeface="宋体" panose="02010600030101010101" pitchFamily="2" charset="-122"/>
              </a:rPr>
              <a:t>   </a:t>
            </a:r>
            <a:r>
              <a:rPr lang="zh-CN" altLang="zh-CN" sz="2600" dirty="0" smtClean="0">
                <a:solidFill>
                  <a:schemeClr val="tx1"/>
                </a:solidFill>
                <a:latin typeface="宋体" panose="02010600030101010101" pitchFamily="2" charset="-122"/>
              </a:rPr>
              <a:t>只有</a:t>
            </a:r>
            <a:r>
              <a:rPr lang="zh-CN" altLang="zh-CN" sz="2600" dirty="0">
                <a:solidFill>
                  <a:schemeClr val="tx1"/>
                </a:solidFill>
                <a:latin typeface="宋体" panose="02010600030101010101" pitchFamily="2" charset="-122"/>
              </a:rPr>
              <a:t>最后一个分隔符的后面部分（即</a:t>
            </a:r>
            <a:r>
              <a:rPr lang="en-US" altLang="zh-CN" sz="2600" dirty="0">
                <a:solidFill>
                  <a:schemeClr val="tx1"/>
                </a:solidFill>
                <a:latin typeface="宋体" panose="02010600030101010101" pitchFamily="2" charset="-122"/>
              </a:rPr>
              <a:t>.</a:t>
            </a:r>
            <a:r>
              <a:rPr lang="en-US" altLang="zh-CN" sz="2600" dirty="0" err="1">
                <a:solidFill>
                  <a:schemeClr val="tx1"/>
                </a:solidFill>
                <a:latin typeface="宋体" panose="02010600030101010101" pitchFamily="2" charset="-122"/>
              </a:rPr>
              <a:t>docx</a:t>
            </a:r>
            <a:r>
              <a:rPr lang="zh-CN" altLang="zh-CN" sz="2600" dirty="0">
                <a:solidFill>
                  <a:schemeClr val="tx1"/>
                </a:solidFill>
                <a:latin typeface="宋体" panose="02010600030101010101" pitchFamily="2" charset="-122"/>
              </a:rPr>
              <a:t>）才是扩展名。</a:t>
            </a:r>
            <a:endParaRPr lang="zh-CN" altLang="zh-CN" sz="2600" dirty="0">
              <a:solidFill>
                <a:schemeClr val="tx1"/>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BEA16BDA-CC73-4CAD-8A5B-D4935C91DB1F}"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文件类型</a:t>
            </a:r>
            <a:endParaRPr lang="zh-CN" altLang="en-US" sz="3600" dirty="0">
              <a:solidFill>
                <a:srgbClr val="990000"/>
              </a:solidFill>
              <a:ea typeface="黑体" panose="02010609060101010101" pitchFamily="49" charset="-122"/>
              <a:sym typeface="华文新魏" panose="02010800040101010101" pitchFamily="2" charset="-122"/>
            </a:endParaRPr>
          </a:p>
        </p:txBody>
      </p:sp>
      <p:graphicFrame>
        <p:nvGraphicFramePr>
          <p:cNvPr id="2" name="表格 1"/>
          <p:cNvGraphicFramePr>
            <a:graphicFrameLocks noGrp="1"/>
          </p:cNvGraphicFramePr>
          <p:nvPr/>
        </p:nvGraphicFramePr>
        <p:xfrm>
          <a:off x="575556" y="908715"/>
          <a:ext cx="8028892" cy="5486400"/>
        </p:xfrm>
        <a:graphic>
          <a:graphicData uri="http://schemas.openxmlformats.org/drawingml/2006/table">
            <a:tbl>
              <a:tblPr>
                <a:tableStyleId>{5C22544A-7EE6-4342-B048-85BDC9FD1C3A}</a:tableStyleId>
              </a:tblPr>
              <a:tblGrid>
                <a:gridCol w="4013739"/>
                <a:gridCol w="4015153"/>
              </a:tblGrid>
              <a:tr h="352840">
                <a:tc>
                  <a:txBody>
                    <a:bodyPr/>
                    <a:lstStyle/>
                    <a:p>
                      <a:pPr algn="just">
                        <a:spcAft>
                          <a:spcPts val="0"/>
                        </a:spcAft>
                      </a:pPr>
                      <a:r>
                        <a:rPr lang="zh-CN" sz="2400" kern="100" dirty="0">
                          <a:effectLst/>
                        </a:rPr>
                        <a:t>位图文件</a:t>
                      </a:r>
                      <a:endParaRPr lang="zh-CN" sz="2400" kern="1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bmp</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系统文件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Sys</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应用程序文件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exe</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配置设置文件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ini</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媒体文件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avi</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en-US" sz="2400" kern="100">
                          <a:effectLst/>
                        </a:rPr>
                        <a:t>MIDI</a:t>
                      </a:r>
                      <a:r>
                        <a:rPr lang="zh-CN" sz="2400" kern="100">
                          <a:effectLst/>
                        </a:rPr>
                        <a:t>音乐文件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mid</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动态链接库文件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dll</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en-US" sz="2400" kern="100">
                          <a:effectLst/>
                        </a:rPr>
                        <a:t>Word</a:t>
                      </a:r>
                      <a:r>
                        <a:rPr lang="zh-CN" sz="2400" kern="100">
                          <a:effectLst/>
                        </a:rPr>
                        <a:t>文档文件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dirty="0" err="1">
                          <a:effectLst/>
                        </a:rPr>
                        <a:t>docx</a:t>
                      </a:r>
                      <a:endParaRPr lang="zh-CN" sz="2400" kern="100" dirty="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en-US" sz="2400" kern="100">
                          <a:effectLst/>
                        </a:rPr>
                        <a:t>Excel</a:t>
                      </a:r>
                      <a:r>
                        <a:rPr lang="zh-CN" sz="2400" kern="100">
                          <a:effectLst/>
                        </a:rPr>
                        <a:t>工作薄文件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xlsx</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en-US" sz="2400" kern="100">
                          <a:effectLst/>
                        </a:rPr>
                        <a:t>PowerPoint</a:t>
                      </a:r>
                      <a:r>
                        <a:rPr lang="zh-CN" sz="2400" kern="100">
                          <a:effectLst/>
                        </a:rPr>
                        <a:t>演示文稿文件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pptx</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文本文件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txt</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声音文件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wav</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zh-CN" sz="2400" kern="100">
                          <a:effectLst/>
                        </a:rPr>
                        <a:t>图标文件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Ico</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en-US" sz="2400" kern="100">
                          <a:effectLst/>
                        </a:rPr>
                        <a:t>Web</a:t>
                      </a:r>
                      <a:r>
                        <a:rPr lang="zh-CN" sz="2400" kern="100">
                          <a:effectLst/>
                        </a:rPr>
                        <a:t>网页文件</a:t>
                      </a:r>
                      <a:endParaRPr lang="zh-CN" sz="2400" kern="1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a:effectLst/>
                        </a:rPr>
                        <a:t>html</a:t>
                      </a:r>
                      <a:endParaRPr lang="zh-CN" sz="2400" kern="100">
                        <a:effectLst/>
                        <a:latin typeface="Times New Roman" panose="02020603050405020304"/>
                        <a:ea typeface="宋体" panose="02010600030101010101" pitchFamily="2" charset="-122"/>
                      </a:endParaRPr>
                    </a:p>
                  </a:txBody>
                  <a:tcPr marL="68580" marR="68580" marT="0" marB="0"/>
                </a:tc>
              </a:tr>
              <a:tr h="352840">
                <a:tc>
                  <a:txBody>
                    <a:bodyPr/>
                    <a:lstStyle/>
                    <a:p>
                      <a:pPr algn="just">
                        <a:spcAft>
                          <a:spcPts val="0"/>
                        </a:spcAft>
                      </a:pPr>
                      <a:r>
                        <a:rPr lang="en-US" sz="2400" kern="100" dirty="0">
                          <a:effectLst/>
                        </a:rPr>
                        <a:t>WinRAR</a:t>
                      </a:r>
                      <a:r>
                        <a:rPr lang="zh-CN" sz="2400" kern="100" dirty="0">
                          <a:effectLst/>
                        </a:rPr>
                        <a:t>压缩文件</a:t>
                      </a:r>
                      <a:endParaRPr lang="zh-CN" sz="2400" kern="1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en-US" sz="2400" kern="100" dirty="0" err="1">
                          <a:effectLst/>
                        </a:rPr>
                        <a:t>rar</a:t>
                      </a:r>
                      <a:endParaRPr lang="zh-CN" sz="2400" kern="100" dirty="0">
                        <a:effectLst/>
                        <a:latin typeface="Times New Roman" panose="02020603050405020304"/>
                        <a:ea typeface="宋体" panose="02010600030101010101" pitchFamily="2" charset="-122"/>
                      </a:endParaRPr>
                    </a:p>
                  </a:txBody>
                  <a:tcPr marL="68580" marR="68580" marT="0" marB="0"/>
                </a:tc>
              </a:tr>
            </a:tbl>
          </a:graphicData>
        </a:graphic>
      </p:graphicFrame>
      <p:sp>
        <p:nvSpPr>
          <p:cNvPr id="3" name="日期占位符 2"/>
          <p:cNvSpPr>
            <a:spLocks noGrp="1"/>
          </p:cNvSpPr>
          <p:nvPr>
            <p:ph type="dt" sz="half" idx="10"/>
          </p:nvPr>
        </p:nvSpPr>
        <p:spPr/>
        <p:txBody>
          <a:bodyPr/>
          <a:lstStyle/>
          <a:p>
            <a:pPr>
              <a:defRPr/>
            </a:pPr>
            <a:fld id="{BFC444E9-7F66-4945-93B8-C5A3D9ED23CB}"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2.1.1  </a:t>
            </a:r>
            <a:r>
              <a:rPr lang="zh-CN" altLang="en-US" sz="3600" dirty="0" smtClean="0">
                <a:solidFill>
                  <a:srgbClr val="990000"/>
                </a:solidFill>
                <a:ea typeface="黑体" panose="02010609060101010101" pitchFamily="49" charset="-122"/>
                <a:sym typeface="华文新魏" panose="02010800040101010101" pitchFamily="2" charset="-122"/>
              </a:rPr>
              <a:t>操作系统</a:t>
            </a:r>
            <a:r>
              <a:rPr lang="zh-CN" altLang="en-US" sz="3600" dirty="0">
                <a:solidFill>
                  <a:srgbClr val="990000"/>
                </a:solidFill>
                <a:ea typeface="黑体" panose="02010609060101010101" pitchFamily="49" charset="-122"/>
                <a:sym typeface="华文新魏" panose="02010800040101010101" pitchFamily="2" charset="-122"/>
              </a:rPr>
              <a:t>概念</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5363" name="Text Box 3"/>
          <p:cNvSpPr txBox="1">
            <a:spLocks noChangeArrowheads="1"/>
          </p:cNvSpPr>
          <p:nvPr/>
        </p:nvSpPr>
        <p:spPr bwMode="auto">
          <a:xfrm>
            <a:off x="539552" y="1010337"/>
            <a:ext cx="5060491" cy="5262979"/>
          </a:xfrm>
          <a:prstGeom prst="rect">
            <a:avLst/>
          </a:prstGeom>
          <a:solidFill>
            <a:schemeClr val="accent6">
              <a:lumMod val="20000"/>
              <a:lumOff val="80000"/>
            </a:schemeClr>
          </a:solidFill>
          <a:ln>
            <a:noFill/>
          </a:ln>
          <a:effec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3200" dirty="0">
                <a:solidFill>
                  <a:schemeClr val="tx1"/>
                </a:solidFill>
                <a:latin typeface="楷体" panose="02010609060101010101" pitchFamily="49" charset="-122"/>
                <a:ea typeface="楷体" panose="02010609060101010101" pitchFamily="49" charset="-122"/>
              </a:rPr>
              <a:t>    操作系统是有效管理计算机系统的所有软、硬件资源，合理组织计算机工作流程，为用户提供一系列操纵计算机的实用功能和高效、方便、灵活的工作环境。</a:t>
            </a:r>
            <a:endParaRPr lang="zh-CN" altLang="en-US" sz="3200" dirty="0">
              <a:solidFill>
                <a:schemeClr val="tx1"/>
              </a:solidFill>
              <a:latin typeface="楷体" panose="02010609060101010101" pitchFamily="49" charset="-122"/>
              <a:ea typeface="楷体" panose="02010609060101010101" pitchFamily="49" charset="-122"/>
            </a:endParaRPr>
          </a:p>
        </p:txBody>
      </p:sp>
      <p:sp>
        <p:nvSpPr>
          <p:cNvPr id="15364" name="Rectangle 5"/>
          <p:cNvSpPr>
            <a:spLocks noChangeArrowheads="1"/>
          </p:cNvSpPr>
          <p:nvPr/>
        </p:nvSpPr>
        <p:spPr bwMode="auto">
          <a:xfrm>
            <a:off x="0" y="2890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365" name="Object 4"/>
          <p:cNvGraphicFramePr>
            <a:graphicFrameLocks noChangeAspect="1"/>
          </p:cNvGraphicFramePr>
          <p:nvPr/>
        </p:nvGraphicFramePr>
        <p:xfrm>
          <a:off x="5364088" y="1916683"/>
          <a:ext cx="3672408" cy="2556433"/>
        </p:xfrm>
        <a:graphic>
          <a:graphicData uri="http://schemas.openxmlformats.org/presentationml/2006/ole">
            <mc:AlternateContent xmlns:mc="http://schemas.openxmlformats.org/markup-compatibility/2006">
              <mc:Choice xmlns:v="urn:schemas-microsoft-com:vml" Requires="v">
                <p:oleObj spid="_x0000_s15471" name="图片" r:id="rId1" imgW="1982470" imgH="1417320" progId="Word.Picture.8">
                  <p:embed/>
                </p:oleObj>
              </mc:Choice>
              <mc:Fallback>
                <p:oleObj name="图片" r:id="rId1" imgW="1982470" imgH="1417320" progId="Word.Picture.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t="24411"/>
                      <a:stretch>
                        <a:fillRect/>
                      </a:stretch>
                    </p:blipFill>
                    <p:spPr bwMode="auto">
                      <a:xfrm>
                        <a:off x="5364088" y="1916683"/>
                        <a:ext cx="3672408" cy="2556433"/>
                      </a:xfrm>
                      <a:prstGeom prst="rect">
                        <a:avLst/>
                      </a:prstGeom>
                      <a:noFill/>
                      <a:ln>
                        <a:noFill/>
                      </a:ln>
                    </p:spPr>
                  </p:pic>
                </p:oleObj>
              </mc:Fallback>
            </mc:AlternateContent>
          </a:graphicData>
        </a:graphic>
      </p:graphicFrame>
      <p:sp>
        <p:nvSpPr>
          <p:cNvPr id="2" name="日期占位符 1"/>
          <p:cNvSpPr>
            <a:spLocks noGrp="1"/>
          </p:cNvSpPr>
          <p:nvPr>
            <p:ph type="dt" sz="half" idx="10"/>
          </p:nvPr>
        </p:nvSpPr>
        <p:spPr/>
        <p:txBody>
          <a:bodyPr/>
          <a:lstStyle/>
          <a:p>
            <a:pPr>
              <a:defRPr/>
            </a:pPr>
            <a:fld id="{73B1C90A-5A83-4253-B376-1C4D0EB2BED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文件夹</a:t>
            </a:r>
            <a:r>
              <a:rPr lang="zh-CN" altLang="zh-CN" sz="3600" dirty="0">
                <a:solidFill>
                  <a:srgbClr val="990000"/>
                </a:solidFill>
                <a:ea typeface="黑体" panose="02010609060101010101" pitchFamily="49" charset="-122"/>
              </a:rPr>
              <a:t>及其特性</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179512" y="1012954"/>
            <a:ext cx="8568952" cy="4832092"/>
          </a:xfrm>
          <a:prstGeom prst="rect">
            <a:avLst/>
          </a:prstGeom>
        </p:spPr>
        <p:txBody>
          <a:bodyPr wrap="square">
            <a:spAutoFit/>
          </a:bodyPr>
          <a:lstStyle/>
          <a:p>
            <a:pPr marL="914400" lvl="1" indent="-457200">
              <a:buClr>
                <a:srgbClr val="C00000"/>
              </a:buClr>
              <a:buFont typeface="Wingdings" panose="05000000000000000000" pitchFamily="2" charset="2"/>
              <a:buChar char="l"/>
            </a:pPr>
            <a:r>
              <a:rPr lang="zh-CN" altLang="zh-CN" sz="2800" dirty="0" smtClean="0">
                <a:solidFill>
                  <a:schemeClr val="tx1"/>
                </a:solidFill>
              </a:rPr>
              <a:t>每个</a:t>
            </a:r>
            <a:r>
              <a:rPr lang="zh-CN" altLang="zh-CN" sz="2800" dirty="0">
                <a:solidFill>
                  <a:schemeClr val="tx1"/>
                </a:solidFill>
              </a:rPr>
              <a:t>磁盘都有一个根文件夹，根文件夹是在磁盘格式化时自动建立的，而其他一般的文件夹则是由用户按需要来建立的。</a:t>
            </a:r>
            <a:endParaRPr lang="zh-CN" altLang="zh-CN" sz="2800" dirty="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文件夹</a:t>
            </a:r>
            <a:r>
              <a:rPr lang="zh-CN" altLang="zh-CN" sz="2800" dirty="0">
                <a:solidFill>
                  <a:schemeClr val="tx1"/>
                </a:solidFill>
              </a:rPr>
              <a:t>的命名规则与文件名相同，习惯上文件夹名不采用扩展名，如“计算机基础”，“</a:t>
            </a:r>
            <a:r>
              <a:rPr lang="en-US" altLang="zh-CN" sz="2800" dirty="0">
                <a:solidFill>
                  <a:schemeClr val="tx1"/>
                </a:solidFill>
              </a:rPr>
              <a:t>DOC</a:t>
            </a:r>
            <a:r>
              <a:rPr lang="zh-CN" altLang="zh-CN" sz="2800" dirty="0">
                <a:solidFill>
                  <a:schemeClr val="tx1"/>
                </a:solidFill>
              </a:rPr>
              <a:t>文档”等。使用中，用户可通过有关命令来创建文件夹，也可进行相应的复制、移动、更名、删除等操作。</a:t>
            </a:r>
            <a:endParaRPr lang="zh-CN" altLang="zh-CN" sz="2800" dirty="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在</a:t>
            </a:r>
            <a:r>
              <a:rPr lang="en-US" altLang="zh-CN" sz="2800" dirty="0">
                <a:solidFill>
                  <a:schemeClr val="tx1"/>
                </a:solidFill>
              </a:rPr>
              <a:t>Windows 7</a:t>
            </a:r>
            <a:r>
              <a:rPr lang="zh-CN" altLang="zh-CN" sz="2800" dirty="0">
                <a:solidFill>
                  <a:schemeClr val="tx1"/>
                </a:solidFill>
              </a:rPr>
              <a:t>中，不在同一文件夹下的子文件夹或文件可以同名，但在同一文件夹下不允许有相同的子文件夹名和文件名。</a:t>
            </a:r>
            <a:endParaRPr lang="zh-CN" altLang="zh-CN" sz="2800" dirty="0">
              <a:solidFill>
                <a:schemeClr val="tx1"/>
              </a:solidFill>
            </a:endParaRPr>
          </a:p>
        </p:txBody>
      </p:sp>
      <p:sp>
        <p:nvSpPr>
          <p:cNvPr id="3" name="日期占位符 2"/>
          <p:cNvSpPr>
            <a:spLocks noGrp="1"/>
          </p:cNvSpPr>
          <p:nvPr>
            <p:ph type="dt" sz="half" idx="10"/>
          </p:nvPr>
        </p:nvSpPr>
        <p:spPr/>
        <p:txBody>
          <a:bodyPr/>
          <a:lstStyle/>
          <a:p>
            <a:pPr>
              <a:defRPr/>
            </a:pPr>
            <a:fld id="{8B9073FF-4528-4BF4-A392-8CB29312E428}"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的位置（路径）</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 name="矩形 2"/>
          <p:cNvSpPr/>
          <p:nvPr/>
        </p:nvSpPr>
        <p:spPr>
          <a:xfrm>
            <a:off x="503548" y="1052736"/>
            <a:ext cx="7992888" cy="4524315"/>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rgbClr val="C00000"/>
                </a:solidFill>
              </a:rPr>
              <a:t>路径是</a:t>
            </a:r>
            <a:r>
              <a:rPr lang="zh-CN" altLang="zh-CN" sz="3200" dirty="0">
                <a:solidFill>
                  <a:srgbClr val="C00000"/>
                </a:solidFill>
              </a:rPr>
              <a:t>文件或文件夹的位置</a:t>
            </a:r>
            <a:r>
              <a:rPr lang="zh-CN" altLang="zh-CN" sz="3200" dirty="0">
                <a:solidFill>
                  <a:schemeClr val="tx1"/>
                </a:solidFill>
              </a:rPr>
              <a:t>，通过路径可以准确知道在哪个位置找到所需的文件或文件夹</a:t>
            </a:r>
            <a:r>
              <a:rPr lang="zh-CN" altLang="zh-CN" sz="3200" dirty="0" smtClean="0">
                <a:solidFill>
                  <a:schemeClr val="tx1"/>
                </a:solidFill>
              </a:rPr>
              <a:t>。</a:t>
            </a:r>
            <a:endParaRPr lang="en-US" altLang="zh-CN" sz="3200" dirty="0" smtClean="0">
              <a:solidFill>
                <a:schemeClr val="tx1"/>
              </a:solidFill>
            </a:endParaRPr>
          </a:p>
          <a:p>
            <a:r>
              <a:rPr lang="en-US" altLang="zh-CN" sz="3200" dirty="0" smtClean="0">
                <a:solidFill>
                  <a:schemeClr val="tx1"/>
                </a:solidFill>
              </a:rPr>
              <a:t>       </a:t>
            </a:r>
            <a:r>
              <a:rPr lang="zh-CN" altLang="zh-CN" sz="3200" dirty="0" smtClean="0">
                <a:solidFill>
                  <a:schemeClr val="tx1"/>
                </a:solidFill>
              </a:rPr>
              <a:t>文件</a:t>
            </a:r>
            <a:r>
              <a:rPr lang="zh-CN" altLang="zh-CN" sz="3200" dirty="0">
                <a:solidFill>
                  <a:schemeClr val="tx1"/>
                </a:solidFill>
              </a:rPr>
              <a:t>的一个完整的路径应包括</a:t>
            </a:r>
            <a:r>
              <a:rPr lang="zh-CN" altLang="zh-CN" sz="3200" dirty="0">
                <a:solidFill>
                  <a:srgbClr val="FF0000"/>
                </a:solidFill>
              </a:rPr>
              <a:t>盘符（或驱动器号），后面是要找到该文件所顺序经过的全部文件夹，其中文件夹之间用“</a:t>
            </a:r>
            <a:r>
              <a:rPr lang="en-US" altLang="zh-CN" sz="3200" dirty="0">
                <a:solidFill>
                  <a:srgbClr val="FF0000"/>
                </a:solidFill>
              </a:rPr>
              <a:t>\</a:t>
            </a:r>
            <a:r>
              <a:rPr lang="zh-CN" altLang="zh-CN" sz="3200" dirty="0">
                <a:solidFill>
                  <a:srgbClr val="FF0000"/>
                </a:solidFill>
              </a:rPr>
              <a:t>”隔开</a:t>
            </a:r>
            <a:r>
              <a:rPr lang="zh-CN" altLang="zh-CN" sz="3200" dirty="0" smtClean="0">
                <a:solidFill>
                  <a:srgbClr val="FF0000"/>
                </a:solidFill>
              </a:rPr>
              <a:t>。</a:t>
            </a:r>
            <a:r>
              <a:rPr lang="zh-CN" altLang="zh-CN" sz="3200" dirty="0" smtClean="0">
                <a:solidFill>
                  <a:schemeClr val="tx1"/>
                </a:solidFill>
              </a:rPr>
              <a:t>例如</a:t>
            </a:r>
            <a:r>
              <a:rPr lang="zh-CN" altLang="zh-CN" sz="3200" dirty="0">
                <a:solidFill>
                  <a:schemeClr val="tx1"/>
                </a:solidFill>
              </a:rPr>
              <a:t>“记事本”程序文件</a:t>
            </a:r>
            <a:r>
              <a:rPr lang="en-US" altLang="zh-CN" sz="3200" dirty="0">
                <a:solidFill>
                  <a:schemeClr val="tx1"/>
                </a:solidFill>
              </a:rPr>
              <a:t>notepad.exe</a:t>
            </a:r>
            <a:r>
              <a:rPr lang="zh-CN" altLang="zh-CN" sz="3200" dirty="0">
                <a:solidFill>
                  <a:schemeClr val="tx1"/>
                </a:solidFill>
              </a:rPr>
              <a:t>就是存放在</a:t>
            </a:r>
            <a:r>
              <a:rPr lang="en-US" altLang="zh-CN" sz="3200" dirty="0">
                <a:solidFill>
                  <a:schemeClr val="tx1"/>
                </a:solidFill>
              </a:rPr>
              <a:t>C</a:t>
            </a:r>
            <a:r>
              <a:rPr lang="zh-CN" altLang="zh-CN" sz="3200" dirty="0">
                <a:solidFill>
                  <a:schemeClr val="tx1"/>
                </a:solidFill>
              </a:rPr>
              <a:t>盘</a:t>
            </a:r>
            <a:r>
              <a:rPr lang="en-US" altLang="zh-CN" sz="3200" dirty="0">
                <a:solidFill>
                  <a:schemeClr val="tx1"/>
                </a:solidFill>
              </a:rPr>
              <a:t>Windows</a:t>
            </a:r>
            <a:r>
              <a:rPr lang="zh-CN" altLang="zh-CN" sz="3200" dirty="0">
                <a:solidFill>
                  <a:schemeClr val="tx1"/>
                </a:solidFill>
              </a:rPr>
              <a:t>文件夹下，它的路径是</a:t>
            </a:r>
            <a:r>
              <a:rPr lang="en-US" altLang="zh-CN" sz="3200" dirty="0">
                <a:solidFill>
                  <a:schemeClr val="tx1"/>
                </a:solidFill>
              </a:rPr>
              <a:t>C:\Windows\notepad.exe</a:t>
            </a:r>
            <a:r>
              <a:rPr lang="zh-CN" altLang="zh-CN" sz="3200" dirty="0">
                <a:solidFill>
                  <a:schemeClr val="tx1"/>
                </a:solidFill>
              </a:rPr>
              <a:t>。</a:t>
            </a:r>
            <a:endParaRPr lang="zh-CN" altLang="en-US" sz="3200" dirty="0">
              <a:solidFill>
                <a:schemeClr val="tx1"/>
              </a:solidFill>
            </a:endParaRPr>
          </a:p>
        </p:txBody>
      </p:sp>
      <p:sp>
        <p:nvSpPr>
          <p:cNvPr id="2" name="日期占位符 1"/>
          <p:cNvSpPr>
            <a:spLocks noGrp="1"/>
          </p:cNvSpPr>
          <p:nvPr>
            <p:ph type="dt" sz="half" idx="10"/>
          </p:nvPr>
        </p:nvSpPr>
        <p:spPr/>
        <p:txBody>
          <a:bodyPr/>
          <a:lstStyle/>
          <a:p>
            <a:pPr>
              <a:defRPr/>
            </a:pPr>
            <a:fld id="{06B2756C-FCA4-42E7-B6A4-AE7255B9AC38}"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09624" y="5049180"/>
            <a:ext cx="4250408" cy="1440160"/>
          </a:xfrm>
          <a:prstGeom prst="rect">
            <a:avLst/>
          </a:prstGeom>
          <a:solidFill>
            <a:schemeClr val="accent6">
              <a:lumMod val="20000"/>
              <a:lumOff val="80000"/>
            </a:schemeClr>
          </a:solidFill>
          <a:ln>
            <a:noFill/>
            <a:miter lim="800000"/>
          </a:ln>
        </p:spPr>
        <p:txBody>
          <a:bodyPr vert="horz" wrap="square" lIns="91440" tIns="45720" rIns="91440" bIns="45720" numCol="1" anchor="t" anchorCtr="0" compatLnSpc="1"/>
          <a:lstStyle>
            <a:lvl1pPr marL="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cs typeface="+mn-cs"/>
                <a:sym typeface="Times New Roman" panose="02020603050405020304" pitchFamily="18" charset="0"/>
              </a:defRPr>
            </a:lvl1pPr>
            <a:lvl2pPr marL="457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2pPr>
            <a:lvl3pPr marL="914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3pPr>
            <a:lvl4pPr marL="1371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4pPr>
            <a:lvl5pPr marL="18288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5pPr>
            <a:lvl6pPr marL="22860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6pPr>
            <a:lvl7pPr marL="27432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7pPr>
            <a:lvl8pPr marL="32004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8pPr>
            <a:lvl9pPr marL="3657600" indent="0" algn="ctr" defTabSz="0" rtl="0" eaLnBrk="0" fontAlgn="base" hangingPunct="0">
              <a:spcBef>
                <a:spcPct val="20000"/>
              </a:spcBef>
              <a:spcAft>
                <a:spcPct val="0"/>
              </a:spcAft>
              <a:buFont typeface="Arial" panose="020B0604020202020204" pitchFamily="34" charset="0"/>
              <a:buNone/>
              <a:defRPr sz="2800">
                <a:solidFill>
                  <a:schemeClr val="tx1"/>
                </a:solidFill>
                <a:latin typeface="+mn-lt"/>
                <a:ea typeface="+mn-ea"/>
                <a:sym typeface="Times New Roman" panose="02020603050405020304" pitchFamily="18" charset="0"/>
              </a:defRPr>
            </a:lvl9pPr>
          </a:lstStyle>
          <a:p>
            <a:pPr algn="just" eaLnBrk="1" hangingPunct="1">
              <a:lnSpc>
                <a:spcPct val="80000"/>
              </a:lnSpc>
              <a:buClr>
                <a:schemeClr val="tx1"/>
              </a:buClr>
              <a:buFontTx/>
              <a:buChar char=" "/>
            </a:pPr>
            <a:r>
              <a:rPr lang="en-US" altLang="zh-CN" sz="2400" b="1" dirty="0" smtClean="0">
                <a:latin typeface="宋体" panose="02010600030101010101" pitchFamily="2" charset="-122"/>
              </a:rPr>
              <a:t>  </a:t>
            </a:r>
            <a:r>
              <a:rPr lang="zh-CN" altLang="en-US" sz="2400" b="1" dirty="0" smtClean="0">
                <a:latin typeface="宋体" panose="02010600030101010101" pitchFamily="2" charset="-122"/>
              </a:rPr>
              <a:t>文件的位置（路径） </a:t>
            </a:r>
            <a:endParaRPr lang="en-US" altLang="zh-CN" sz="2400" b="1" dirty="0" smtClean="0">
              <a:latin typeface="宋体" panose="02010600030101010101" pitchFamily="2" charset="-122"/>
            </a:endParaRPr>
          </a:p>
          <a:p>
            <a:pPr algn="just" eaLnBrk="1" hangingPunct="1">
              <a:lnSpc>
                <a:spcPct val="80000"/>
              </a:lnSpc>
              <a:buClr>
                <a:schemeClr val="tx1"/>
              </a:buClr>
              <a:buFontTx/>
              <a:buChar char=" "/>
            </a:pPr>
            <a:r>
              <a:rPr lang="zh-CN" altLang="en-US" sz="2400" b="1" dirty="0" smtClean="0">
                <a:latin typeface="宋体" panose="02010600030101010101" pitchFamily="2" charset="-122"/>
              </a:rPr>
              <a:t>如：  </a:t>
            </a:r>
            <a:r>
              <a:rPr lang="en-US" altLang="zh-CN" sz="2400" b="1" dirty="0" smtClean="0">
                <a:latin typeface="宋体" panose="02010600030101010101" pitchFamily="2" charset="-122"/>
              </a:rPr>
              <a:t>C:\D1\D11\S1.DOCX</a:t>
            </a:r>
            <a:endParaRPr lang="en-US" altLang="zh-CN" sz="2400" b="1" dirty="0" smtClean="0">
              <a:latin typeface="宋体" panose="02010600030101010101" pitchFamily="2" charset="-122"/>
            </a:endParaRPr>
          </a:p>
          <a:p>
            <a:pPr algn="just" eaLnBrk="1" hangingPunct="1">
              <a:lnSpc>
                <a:spcPct val="80000"/>
              </a:lnSpc>
              <a:buClr>
                <a:schemeClr val="tx1"/>
              </a:buClr>
              <a:buFontTx/>
              <a:buChar char=" "/>
            </a:pPr>
            <a:r>
              <a:rPr lang="en-US" altLang="zh-CN" sz="2400" b="1" dirty="0" smtClean="0">
                <a:latin typeface="宋体" panose="02010600030101010101" pitchFamily="2" charset="-122"/>
              </a:rPr>
              <a:t>      C:\D1\T1.TXT</a:t>
            </a:r>
            <a:endParaRPr lang="en-US" altLang="zh-CN" sz="2400" b="1" dirty="0" smtClean="0">
              <a:latin typeface="宋体" panose="02010600030101010101" pitchFamily="2" charset="-122"/>
            </a:endParaRPr>
          </a:p>
          <a:p>
            <a:pPr algn="just" eaLnBrk="1" hangingPunct="1">
              <a:lnSpc>
                <a:spcPct val="80000"/>
              </a:lnSpc>
              <a:buClr>
                <a:schemeClr val="tx1"/>
              </a:buClr>
              <a:buFontTx/>
              <a:buChar char=" "/>
            </a:pPr>
            <a:r>
              <a:rPr lang="en-US" altLang="zh-CN" sz="2400" b="1" dirty="0" smtClean="0">
                <a:latin typeface="宋体" panose="02010600030101010101" pitchFamily="2" charset="-122"/>
              </a:rPr>
              <a:t>      C:\T4.TXT</a:t>
            </a:r>
            <a:endParaRPr lang="en-US" altLang="zh-CN" sz="2400" dirty="0" smtClean="0">
              <a:latin typeface="宋体" panose="02010600030101010101" pitchFamily="2" charset="-122"/>
            </a:endParaRPr>
          </a:p>
        </p:txBody>
      </p:sp>
      <p:sp>
        <p:nvSpPr>
          <p:cNvPr id="4" name="Text Box 42"/>
          <p:cNvSpPr txBox="1">
            <a:spLocks noChangeArrowheads="1"/>
          </p:cNvSpPr>
          <p:nvPr/>
        </p:nvSpPr>
        <p:spPr bwMode="auto">
          <a:xfrm>
            <a:off x="7260927" y="2492896"/>
            <a:ext cx="479425" cy="473075"/>
          </a:xfrm>
          <a:prstGeom prst="rect">
            <a:avLst/>
          </a:prstGeom>
          <a:solidFill>
            <a:schemeClr val="accent1">
              <a:lumMod val="40000"/>
              <a:lumOff val="60000"/>
            </a:schemeClr>
          </a:solidFill>
          <a:ln w="9525">
            <a:solidFill>
              <a:schemeClr val="bg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dirty="0"/>
              <a:t>D11</a:t>
            </a:r>
            <a:endParaRPr lang="en-US" altLang="zh-CN" sz="1800" dirty="0"/>
          </a:p>
        </p:txBody>
      </p:sp>
      <p:sp>
        <p:nvSpPr>
          <p:cNvPr id="5" name="Line 51"/>
          <p:cNvSpPr>
            <a:spLocks noChangeShapeType="1"/>
          </p:cNvSpPr>
          <p:nvPr/>
        </p:nvSpPr>
        <p:spPr bwMode="auto">
          <a:xfrm>
            <a:off x="7391400" y="3162300"/>
            <a:ext cx="0" cy="709613"/>
          </a:xfrm>
          <a:prstGeom prst="line">
            <a:avLst/>
          </a:prstGeom>
          <a:noFill/>
          <a:ln w="1270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9"/>
          <p:cNvGrpSpPr/>
          <p:nvPr/>
        </p:nvGrpSpPr>
        <p:grpSpPr bwMode="auto">
          <a:xfrm>
            <a:off x="503548" y="728700"/>
            <a:ext cx="8039100" cy="4495800"/>
            <a:chOff x="538" y="54"/>
            <a:chExt cx="5064" cy="2832"/>
          </a:xfrm>
          <a:solidFill>
            <a:schemeClr val="accent1">
              <a:lumMod val="40000"/>
              <a:lumOff val="60000"/>
            </a:schemeClr>
          </a:solidFill>
        </p:grpSpPr>
        <p:sp>
          <p:nvSpPr>
            <p:cNvPr id="7" name="Text Box 4"/>
            <p:cNvSpPr txBox="1">
              <a:spLocks noChangeArrowheads="1"/>
            </p:cNvSpPr>
            <p:nvPr/>
          </p:nvSpPr>
          <p:spPr bwMode="auto">
            <a:xfrm>
              <a:off x="3506" y="799"/>
              <a:ext cx="573" cy="347"/>
            </a:xfrm>
            <a:prstGeom prst="rect">
              <a:avLst/>
            </a:prstGeom>
            <a:solidFill>
              <a:srgbClr val="FFC000"/>
            </a:solidFill>
            <a:ln w="9525">
              <a:solidFill>
                <a:schemeClr val="tx1"/>
              </a:solidFill>
              <a:miter lim="800000"/>
            </a:ln>
          </p:spPr>
          <p:txBody>
            <a:bodyPr lIns="0" tIns="3600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pPr>
              <a:r>
                <a:rPr lang="zh-CN" altLang="en-US" sz="1800" dirty="0"/>
                <a:t>或写成</a:t>
              </a:r>
              <a:endParaRPr lang="zh-CN" altLang="en-US" sz="1800" dirty="0"/>
            </a:p>
          </p:txBody>
        </p:sp>
        <p:grpSp>
          <p:nvGrpSpPr>
            <p:cNvPr id="8" name="Group 5"/>
            <p:cNvGrpSpPr/>
            <p:nvPr/>
          </p:nvGrpSpPr>
          <p:grpSpPr bwMode="auto">
            <a:xfrm>
              <a:off x="538" y="352"/>
              <a:ext cx="2749" cy="2385"/>
              <a:chOff x="2520" y="2064"/>
              <a:chExt cx="4320" cy="2496"/>
            </a:xfrm>
            <a:grpFill/>
          </p:grpSpPr>
          <p:sp>
            <p:nvSpPr>
              <p:cNvPr id="31" name="Text Box 6"/>
              <p:cNvSpPr txBox="1">
                <a:spLocks noChangeArrowheads="1"/>
              </p:cNvSpPr>
              <p:nvPr/>
            </p:nvSpPr>
            <p:spPr bwMode="auto">
              <a:xfrm>
                <a:off x="3960" y="2064"/>
                <a:ext cx="540" cy="312"/>
              </a:xfrm>
              <a:prstGeom prst="rect">
                <a:avLst/>
              </a:prstGeom>
              <a:grpFill/>
              <a:ln w="9525">
                <a:solidFill>
                  <a:schemeClr val="tx1"/>
                </a:solidFill>
                <a:miter lim="800000"/>
              </a:ln>
            </p:spPr>
            <p:txBody>
              <a:bodyPr lIns="288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endParaRPr lang="en-US" altLang="zh-CN" sz="1800" dirty="0"/>
              </a:p>
              <a:p>
                <a:pPr algn="just" eaLnBrk="1" hangingPunct="1">
                  <a:lnSpc>
                    <a:spcPct val="80000"/>
                  </a:lnSpc>
                </a:pPr>
                <a:r>
                  <a:rPr lang="en-US" altLang="zh-CN" sz="1800" dirty="0"/>
                  <a:t>C:\</a:t>
                </a:r>
                <a:endParaRPr lang="en-US" altLang="zh-CN" sz="1800" dirty="0"/>
              </a:p>
            </p:txBody>
          </p:sp>
          <p:sp>
            <p:nvSpPr>
              <p:cNvPr id="32" name="Line 7"/>
              <p:cNvSpPr>
                <a:spLocks noChangeShapeType="1"/>
              </p:cNvSpPr>
              <p:nvPr/>
            </p:nvSpPr>
            <p:spPr bwMode="auto">
              <a:xfrm>
                <a:off x="3420" y="2532"/>
                <a:ext cx="3060" cy="0"/>
              </a:xfrm>
              <a:prstGeom prst="line">
                <a:avLst/>
              </a:prstGeom>
              <a:grpFill/>
              <a:ln w="9525">
                <a:solidFill>
                  <a:schemeClr val="tx1"/>
                </a:solidFill>
                <a:round/>
              </a:ln>
            </p:spPr>
            <p:txBody>
              <a:bodyPr/>
              <a:lstStyle/>
              <a:p>
                <a:endParaRPr lang="zh-CN" altLang="en-US">
                  <a:solidFill>
                    <a:schemeClr val="tx1"/>
                  </a:solidFill>
                </a:endParaRPr>
              </a:p>
            </p:txBody>
          </p:sp>
          <p:sp>
            <p:nvSpPr>
              <p:cNvPr id="33" name="Line 8"/>
              <p:cNvSpPr>
                <a:spLocks noChangeShapeType="1"/>
              </p:cNvSpPr>
              <p:nvPr/>
            </p:nvSpPr>
            <p:spPr bwMode="auto">
              <a:xfrm>
                <a:off x="4140" y="2376"/>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34" name="Line 9"/>
              <p:cNvSpPr>
                <a:spLocks noChangeShapeType="1"/>
              </p:cNvSpPr>
              <p:nvPr/>
            </p:nvSpPr>
            <p:spPr bwMode="auto">
              <a:xfrm>
                <a:off x="3420" y="2532"/>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35" name="Line 10"/>
              <p:cNvSpPr>
                <a:spLocks noChangeShapeType="1"/>
              </p:cNvSpPr>
              <p:nvPr/>
            </p:nvSpPr>
            <p:spPr bwMode="auto">
              <a:xfrm>
                <a:off x="3420" y="3000"/>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36" name="Line 11"/>
              <p:cNvSpPr>
                <a:spLocks noChangeShapeType="1"/>
              </p:cNvSpPr>
              <p:nvPr/>
            </p:nvSpPr>
            <p:spPr bwMode="auto">
              <a:xfrm>
                <a:off x="3060" y="3156"/>
                <a:ext cx="720" cy="0"/>
              </a:xfrm>
              <a:prstGeom prst="line">
                <a:avLst/>
              </a:prstGeom>
              <a:grpFill/>
              <a:ln w="9525">
                <a:solidFill>
                  <a:schemeClr val="tx1"/>
                </a:solidFill>
                <a:round/>
              </a:ln>
            </p:spPr>
            <p:txBody>
              <a:bodyPr/>
              <a:lstStyle/>
              <a:p>
                <a:endParaRPr lang="zh-CN" altLang="en-US">
                  <a:solidFill>
                    <a:schemeClr val="tx1"/>
                  </a:solidFill>
                </a:endParaRPr>
              </a:p>
            </p:txBody>
          </p:sp>
          <p:sp>
            <p:nvSpPr>
              <p:cNvPr id="37" name="Line 12"/>
              <p:cNvSpPr>
                <a:spLocks noChangeShapeType="1"/>
              </p:cNvSpPr>
              <p:nvPr/>
            </p:nvSpPr>
            <p:spPr bwMode="auto">
              <a:xfrm>
                <a:off x="3060" y="3156"/>
                <a:ext cx="0" cy="312"/>
              </a:xfrm>
              <a:prstGeom prst="line">
                <a:avLst/>
              </a:prstGeom>
              <a:grpFill/>
              <a:ln w="9525">
                <a:solidFill>
                  <a:schemeClr val="tx1"/>
                </a:solidFill>
                <a:round/>
              </a:ln>
            </p:spPr>
            <p:txBody>
              <a:bodyPr/>
              <a:lstStyle/>
              <a:p>
                <a:endParaRPr lang="zh-CN" altLang="en-US">
                  <a:solidFill>
                    <a:schemeClr val="tx1"/>
                  </a:solidFill>
                </a:endParaRPr>
              </a:p>
            </p:txBody>
          </p:sp>
          <p:sp>
            <p:nvSpPr>
              <p:cNvPr id="38" name="Line 13"/>
              <p:cNvSpPr>
                <a:spLocks noChangeShapeType="1"/>
              </p:cNvSpPr>
              <p:nvPr/>
            </p:nvSpPr>
            <p:spPr bwMode="auto">
              <a:xfrm>
                <a:off x="3780" y="3156"/>
                <a:ext cx="0" cy="312"/>
              </a:xfrm>
              <a:prstGeom prst="line">
                <a:avLst/>
              </a:prstGeom>
              <a:grpFill/>
              <a:ln w="9525">
                <a:solidFill>
                  <a:schemeClr val="tx1"/>
                </a:solidFill>
                <a:round/>
              </a:ln>
            </p:spPr>
            <p:txBody>
              <a:bodyPr/>
              <a:lstStyle/>
              <a:p>
                <a:endParaRPr lang="zh-CN" altLang="en-US">
                  <a:solidFill>
                    <a:schemeClr val="tx1"/>
                  </a:solidFill>
                </a:endParaRPr>
              </a:p>
            </p:txBody>
          </p:sp>
          <p:sp>
            <p:nvSpPr>
              <p:cNvPr id="39" name="Line 14"/>
              <p:cNvSpPr>
                <a:spLocks noChangeShapeType="1"/>
              </p:cNvSpPr>
              <p:nvPr/>
            </p:nvSpPr>
            <p:spPr bwMode="auto">
              <a:xfrm>
                <a:off x="3960" y="3780"/>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40" name="Line 15"/>
              <p:cNvSpPr>
                <a:spLocks noChangeShapeType="1"/>
              </p:cNvSpPr>
              <p:nvPr/>
            </p:nvSpPr>
            <p:spPr bwMode="auto">
              <a:xfrm>
                <a:off x="3600" y="3936"/>
                <a:ext cx="720" cy="0"/>
              </a:xfrm>
              <a:prstGeom prst="line">
                <a:avLst/>
              </a:prstGeom>
              <a:grpFill/>
              <a:ln w="9525">
                <a:solidFill>
                  <a:schemeClr val="tx1"/>
                </a:solidFill>
                <a:round/>
              </a:ln>
            </p:spPr>
            <p:txBody>
              <a:bodyPr/>
              <a:lstStyle/>
              <a:p>
                <a:endParaRPr lang="zh-CN" altLang="en-US">
                  <a:solidFill>
                    <a:schemeClr val="tx1"/>
                  </a:solidFill>
                </a:endParaRPr>
              </a:p>
            </p:txBody>
          </p:sp>
          <p:sp>
            <p:nvSpPr>
              <p:cNvPr id="41" name="Line 16"/>
              <p:cNvSpPr>
                <a:spLocks noChangeShapeType="1"/>
              </p:cNvSpPr>
              <p:nvPr/>
            </p:nvSpPr>
            <p:spPr bwMode="auto">
              <a:xfrm>
                <a:off x="4320" y="3936"/>
                <a:ext cx="0" cy="312"/>
              </a:xfrm>
              <a:prstGeom prst="line">
                <a:avLst/>
              </a:prstGeom>
              <a:grpFill/>
              <a:ln w="9525">
                <a:solidFill>
                  <a:schemeClr val="tx1"/>
                </a:solidFill>
                <a:round/>
              </a:ln>
            </p:spPr>
            <p:txBody>
              <a:bodyPr/>
              <a:lstStyle/>
              <a:p>
                <a:endParaRPr lang="zh-CN" altLang="en-US">
                  <a:solidFill>
                    <a:schemeClr val="tx1"/>
                  </a:solidFill>
                </a:endParaRPr>
              </a:p>
            </p:txBody>
          </p:sp>
          <p:sp>
            <p:nvSpPr>
              <p:cNvPr id="42" name="Line 17"/>
              <p:cNvSpPr>
                <a:spLocks noChangeShapeType="1"/>
              </p:cNvSpPr>
              <p:nvPr/>
            </p:nvSpPr>
            <p:spPr bwMode="auto">
              <a:xfrm>
                <a:off x="3600" y="3936"/>
                <a:ext cx="0" cy="312"/>
              </a:xfrm>
              <a:prstGeom prst="line">
                <a:avLst/>
              </a:prstGeom>
              <a:grpFill/>
              <a:ln w="9525">
                <a:solidFill>
                  <a:schemeClr val="tx1"/>
                </a:solidFill>
                <a:round/>
              </a:ln>
            </p:spPr>
            <p:txBody>
              <a:bodyPr/>
              <a:lstStyle/>
              <a:p>
                <a:endParaRPr lang="zh-CN" altLang="en-US">
                  <a:solidFill>
                    <a:schemeClr val="tx1"/>
                  </a:solidFill>
                </a:endParaRPr>
              </a:p>
            </p:txBody>
          </p:sp>
          <p:sp>
            <p:nvSpPr>
              <p:cNvPr id="43" name="Line 18"/>
              <p:cNvSpPr>
                <a:spLocks noChangeShapeType="1"/>
              </p:cNvSpPr>
              <p:nvPr/>
            </p:nvSpPr>
            <p:spPr bwMode="auto">
              <a:xfrm>
                <a:off x="5580" y="2532"/>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44" name="Line 19"/>
              <p:cNvSpPr>
                <a:spLocks noChangeShapeType="1"/>
              </p:cNvSpPr>
              <p:nvPr/>
            </p:nvSpPr>
            <p:spPr bwMode="auto">
              <a:xfrm>
                <a:off x="5580" y="3000"/>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45" name="Line 20"/>
              <p:cNvSpPr>
                <a:spLocks noChangeShapeType="1"/>
              </p:cNvSpPr>
              <p:nvPr/>
            </p:nvSpPr>
            <p:spPr bwMode="auto">
              <a:xfrm>
                <a:off x="5220" y="3156"/>
                <a:ext cx="720" cy="0"/>
              </a:xfrm>
              <a:prstGeom prst="line">
                <a:avLst/>
              </a:prstGeom>
              <a:grpFill/>
              <a:ln w="9525">
                <a:solidFill>
                  <a:schemeClr val="tx1"/>
                </a:solidFill>
                <a:round/>
              </a:ln>
            </p:spPr>
            <p:txBody>
              <a:bodyPr/>
              <a:lstStyle/>
              <a:p>
                <a:endParaRPr lang="zh-CN" altLang="en-US">
                  <a:solidFill>
                    <a:schemeClr val="tx1"/>
                  </a:solidFill>
                </a:endParaRPr>
              </a:p>
            </p:txBody>
          </p:sp>
          <p:sp>
            <p:nvSpPr>
              <p:cNvPr id="46" name="Line 21"/>
              <p:cNvSpPr>
                <a:spLocks noChangeShapeType="1"/>
              </p:cNvSpPr>
              <p:nvPr/>
            </p:nvSpPr>
            <p:spPr bwMode="auto">
              <a:xfrm>
                <a:off x="5220" y="3156"/>
                <a:ext cx="0" cy="312"/>
              </a:xfrm>
              <a:prstGeom prst="line">
                <a:avLst/>
              </a:prstGeom>
              <a:grpFill/>
              <a:ln w="9525">
                <a:solidFill>
                  <a:schemeClr val="tx1"/>
                </a:solidFill>
                <a:round/>
              </a:ln>
            </p:spPr>
            <p:txBody>
              <a:bodyPr/>
              <a:lstStyle/>
              <a:p>
                <a:endParaRPr lang="zh-CN" altLang="en-US">
                  <a:solidFill>
                    <a:schemeClr val="tx1"/>
                  </a:solidFill>
                </a:endParaRPr>
              </a:p>
            </p:txBody>
          </p:sp>
          <p:sp>
            <p:nvSpPr>
              <p:cNvPr id="47" name="Line 22"/>
              <p:cNvSpPr>
                <a:spLocks noChangeShapeType="1"/>
              </p:cNvSpPr>
              <p:nvPr/>
            </p:nvSpPr>
            <p:spPr bwMode="auto">
              <a:xfrm>
                <a:off x="5940" y="3156"/>
                <a:ext cx="0" cy="312"/>
              </a:xfrm>
              <a:prstGeom prst="line">
                <a:avLst/>
              </a:prstGeom>
              <a:grpFill/>
              <a:ln w="9525">
                <a:solidFill>
                  <a:schemeClr val="tx1"/>
                </a:solidFill>
                <a:round/>
              </a:ln>
            </p:spPr>
            <p:txBody>
              <a:bodyPr/>
              <a:lstStyle/>
              <a:p>
                <a:endParaRPr lang="zh-CN" altLang="en-US">
                  <a:solidFill>
                    <a:schemeClr val="tx1"/>
                  </a:solidFill>
                </a:endParaRPr>
              </a:p>
            </p:txBody>
          </p:sp>
          <p:sp>
            <p:nvSpPr>
              <p:cNvPr id="48" name="Line 23"/>
              <p:cNvSpPr>
                <a:spLocks noChangeShapeType="1"/>
              </p:cNvSpPr>
              <p:nvPr/>
            </p:nvSpPr>
            <p:spPr bwMode="auto">
              <a:xfrm>
                <a:off x="6480" y="2532"/>
                <a:ext cx="0" cy="156"/>
              </a:xfrm>
              <a:prstGeom prst="line">
                <a:avLst/>
              </a:prstGeom>
              <a:grpFill/>
              <a:ln w="9525">
                <a:solidFill>
                  <a:schemeClr val="tx1"/>
                </a:solidFill>
                <a:round/>
              </a:ln>
            </p:spPr>
            <p:txBody>
              <a:bodyPr/>
              <a:lstStyle/>
              <a:p>
                <a:endParaRPr lang="zh-CN" altLang="en-US">
                  <a:solidFill>
                    <a:schemeClr val="tx1"/>
                  </a:solidFill>
                </a:endParaRPr>
              </a:p>
            </p:txBody>
          </p:sp>
          <p:sp>
            <p:nvSpPr>
              <p:cNvPr id="49" name="Text Box 24"/>
              <p:cNvSpPr txBox="1">
                <a:spLocks noChangeArrowheads="1"/>
              </p:cNvSpPr>
              <p:nvPr/>
            </p:nvSpPr>
            <p:spPr bwMode="auto">
              <a:xfrm>
                <a:off x="2880" y="2688"/>
                <a:ext cx="1260" cy="312"/>
              </a:xfrm>
              <a:prstGeom prst="rect">
                <a:avLst/>
              </a:prstGeom>
              <a:grpFill/>
              <a:ln w="9525">
                <a:solidFill>
                  <a:schemeClr val="tx1"/>
                </a:solidFill>
                <a:miter lim="800000"/>
              </a:ln>
            </p:spPr>
            <p:txBody>
              <a:bodyPr lIns="18000" tIns="18000" rIns="36000" bIns="180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dirty="0"/>
                  <a:t>  D1</a:t>
                </a:r>
                <a:r>
                  <a:rPr lang="zh-CN" altLang="en-US" sz="1800" dirty="0"/>
                  <a:t>文件夹</a:t>
                </a:r>
                <a:endParaRPr lang="zh-CN" altLang="en-US" sz="1800" dirty="0"/>
              </a:p>
            </p:txBody>
          </p:sp>
          <p:sp>
            <p:nvSpPr>
              <p:cNvPr id="50" name="Text Box 25"/>
              <p:cNvSpPr txBox="1">
                <a:spLocks noChangeArrowheads="1"/>
              </p:cNvSpPr>
              <p:nvPr/>
            </p:nvSpPr>
            <p:spPr bwMode="auto">
              <a:xfrm>
                <a:off x="4680" y="2688"/>
                <a:ext cx="126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dirty="0"/>
                  <a:t>  D2</a:t>
                </a:r>
                <a:r>
                  <a:rPr lang="zh-CN" altLang="en-US" sz="1800" dirty="0"/>
                  <a:t>文件夹</a:t>
                </a:r>
                <a:endParaRPr lang="zh-CN" altLang="en-US" sz="1800" dirty="0"/>
              </a:p>
            </p:txBody>
          </p:sp>
          <p:sp>
            <p:nvSpPr>
              <p:cNvPr id="51" name="Text Box 26"/>
              <p:cNvSpPr txBox="1">
                <a:spLocks noChangeArrowheads="1"/>
              </p:cNvSpPr>
              <p:nvPr/>
            </p:nvSpPr>
            <p:spPr bwMode="auto">
              <a:xfrm>
                <a:off x="6120" y="2688"/>
                <a:ext cx="72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t4.txt</a:t>
                </a:r>
                <a:endParaRPr lang="en-US" altLang="zh-CN" sz="1800"/>
              </a:p>
            </p:txBody>
          </p:sp>
          <p:sp>
            <p:nvSpPr>
              <p:cNvPr id="52" name="Text Box 27"/>
              <p:cNvSpPr txBox="1">
                <a:spLocks noChangeArrowheads="1"/>
              </p:cNvSpPr>
              <p:nvPr/>
            </p:nvSpPr>
            <p:spPr bwMode="auto">
              <a:xfrm>
                <a:off x="2520" y="3468"/>
                <a:ext cx="72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t1.txt</a:t>
                </a:r>
                <a:endParaRPr lang="en-US" altLang="zh-CN" sz="1800"/>
              </a:p>
            </p:txBody>
          </p:sp>
          <p:sp>
            <p:nvSpPr>
              <p:cNvPr id="53" name="Text Box 28"/>
              <p:cNvSpPr txBox="1">
                <a:spLocks noChangeArrowheads="1"/>
              </p:cNvSpPr>
              <p:nvPr/>
            </p:nvSpPr>
            <p:spPr bwMode="auto">
              <a:xfrm>
                <a:off x="3420" y="3468"/>
                <a:ext cx="126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D11</a:t>
                </a:r>
                <a:r>
                  <a:rPr lang="zh-CN" altLang="en-US" sz="1800"/>
                  <a:t>文件夹</a:t>
                </a:r>
                <a:endParaRPr lang="zh-CN" altLang="en-US" sz="1800"/>
              </a:p>
            </p:txBody>
          </p:sp>
          <p:sp>
            <p:nvSpPr>
              <p:cNvPr id="54" name="Text Box 29"/>
              <p:cNvSpPr txBox="1">
                <a:spLocks noChangeArrowheads="1"/>
              </p:cNvSpPr>
              <p:nvPr/>
            </p:nvSpPr>
            <p:spPr bwMode="auto">
              <a:xfrm>
                <a:off x="4140" y="4248"/>
                <a:ext cx="900" cy="312"/>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72000"/>
                  </a:lnSpc>
                </a:pPr>
                <a:r>
                  <a:rPr lang="en-US" altLang="zh-CN" sz="1800"/>
                  <a:t>s2.docx</a:t>
                </a:r>
                <a:endParaRPr lang="en-US" altLang="zh-CN" sz="1800"/>
              </a:p>
            </p:txBody>
          </p:sp>
          <p:sp>
            <p:nvSpPr>
              <p:cNvPr id="55" name="Text Box 30"/>
              <p:cNvSpPr txBox="1">
                <a:spLocks noChangeArrowheads="1"/>
              </p:cNvSpPr>
              <p:nvPr/>
            </p:nvSpPr>
            <p:spPr bwMode="auto">
              <a:xfrm>
                <a:off x="2880" y="4248"/>
                <a:ext cx="90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72000"/>
                  </a:lnSpc>
                </a:pPr>
                <a:r>
                  <a:rPr lang="en-US" altLang="zh-CN" sz="1800"/>
                  <a:t> s1.docx</a:t>
                </a:r>
                <a:endParaRPr lang="en-US" altLang="zh-CN" sz="1800"/>
              </a:p>
            </p:txBody>
          </p:sp>
          <p:sp>
            <p:nvSpPr>
              <p:cNvPr id="56" name="Text Box 31"/>
              <p:cNvSpPr txBox="1">
                <a:spLocks noChangeArrowheads="1"/>
              </p:cNvSpPr>
              <p:nvPr/>
            </p:nvSpPr>
            <p:spPr bwMode="auto">
              <a:xfrm>
                <a:off x="4860" y="3468"/>
                <a:ext cx="72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t2.txt</a:t>
                </a:r>
                <a:endParaRPr lang="en-US" altLang="zh-CN" sz="1800"/>
              </a:p>
            </p:txBody>
          </p:sp>
          <p:sp>
            <p:nvSpPr>
              <p:cNvPr id="57" name="Text Box 32"/>
              <p:cNvSpPr txBox="1">
                <a:spLocks noChangeArrowheads="1"/>
              </p:cNvSpPr>
              <p:nvPr/>
            </p:nvSpPr>
            <p:spPr bwMode="auto">
              <a:xfrm>
                <a:off x="5760" y="3468"/>
                <a:ext cx="720" cy="312"/>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t3.txt</a:t>
                </a:r>
                <a:endParaRPr lang="en-US" altLang="zh-CN" sz="1800"/>
              </a:p>
            </p:txBody>
          </p:sp>
        </p:grpSp>
        <p:sp>
          <p:nvSpPr>
            <p:cNvPr id="9" name="Line 33"/>
            <p:cNvSpPr>
              <a:spLocks noChangeShapeType="1"/>
            </p:cNvSpPr>
            <p:nvPr/>
          </p:nvSpPr>
          <p:spPr bwMode="auto">
            <a:xfrm flipV="1">
              <a:off x="3651" y="1246"/>
              <a:ext cx="327" cy="9"/>
            </a:xfrm>
            <a:prstGeom prst="line">
              <a:avLst/>
            </a:prstGeom>
            <a:grpFill/>
            <a:ln w="76200">
              <a:solidFill>
                <a:schemeClr val="tx1"/>
              </a:solidFill>
              <a:round/>
              <a:tailEnd type="stealth" w="med" len="med"/>
            </a:ln>
          </p:spPr>
          <p:txBody>
            <a:bodyPr/>
            <a:lstStyle/>
            <a:p>
              <a:endParaRPr lang="zh-CN" altLang="en-US">
                <a:solidFill>
                  <a:schemeClr val="tx1"/>
                </a:solidFill>
              </a:endParaRPr>
            </a:p>
          </p:txBody>
        </p:sp>
        <p:sp>
          <p:nvSpPr>
            <p:cNvPr id="10" name="Line 35"/>
            <p:cNvSpPr>
              <a:spLocks noChangeShapeType="1"/>
            </p:cNvSpPr>
            <p:nvPr/>
          </p:nvSpPr>
          <p:spPr bwMode="auto">
            <a:xfrm>
              <a:off x="4312" y="352"/>
              <a:ext cx="0" cy="2385"/>
            </a:xfrm>
            <a:prstGeom prst="line">
              <a:avLst/>
            </a:prstGeom>
            <a:grpFill/>
            <a:ln w="12700">
              <a:solidFill>
                <a:schemeClr val="tx1"/>
              </a:solidFill>
              <a:round/>
            </a:ln>
          </p:spPr>
          <p:txBody>
            <a:bodyPr/>
            <a:lstStyle/>
            <a:p>
              <a:endParaRPr lang="zh-CN" altLang="en-US">
                <a:solidFill>
                  <a:schemeClr val="tx1"/>
                </a:solidFill>
              </a:endParaRPr>
            </a:p>
          </p:txBody>
        </p:sp>
        <p:sp>
          <p:nvSpPr>
            <p:cNvPr id="11" name="Text Box 36"/>
            <p:cNvSpPr txBox="1">
              <a:spLocks noChangeArrowheads="1"/>
            </p:cNvSpPr>
            <p:nvPr/>
          </p:nvSpPr>
          <p:spPr bwMode="auto">
            <a:xfrm>
              <a:off x="4577" y="352"/>
              <a:ext cx="241"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D1</a:t>
              </a:r>
              <a:endParaRPr lang="en-US" altLang="zh-CN" sz="1800"/>
            </a:p>
          </p:txBody>
        </p:sp>
        <p:sp>
          <p:nvSpPr>
            <p:cNvPr id="12" name="Text Box 37"/>
            <p:cNvSpPr txBox="1">
              <a:spLocks noChangeArrowheads="1"/>
            </p:cNvSpPr>
            <p:nvPr/>
          </p:nvSpPr>
          <p:spPr bwMode="auto">
            <a:xfrm>
              <a:off x="4083" y="54"/>
              <a:ext cx="344" cy="298"/>
            </a:xfrm>
            <a:prstGeom prst="rect">
              <a:avLst/>
            </a:prstGeom>
            <a:grpFill/>
            <a:ln w="9525">
              <a:solidFill>
                <a:schemeClr val="tx1"/>
              </a:solidFill>
              <a:miter lim="800000"/>
            </a:ln>
          </p:spPr>
          <p:txBody>
            <a:bodyPr lIns="36000" tIns="28800" rIns="36000" bIns="2880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endParaRPr lang="en-US" altLang="zh-CN" sz="1800"/>
            </a:p>
            <a:p>
              <a:pPr algn="just" eaLnBrk="1" hangingPunct="1">
                <a:lnSpc>
                  <a:spcPct val="80000"/>
                </a:lnSpc>
              </a:pPr>
              <a:r>
                <a:rPr lang="en-US" altLang="zh-CN" sz="1800"/>
                <a:t>  C:\</a:t>
              </a:r>
              <a:endParaRPr lang="en-US" altLang="zh-CN" sz="1800"/>
            </a:p>
          </p:txBody>
        </p:sp>
        <p:sp>
          <p:nvSpPr>
            <p:cNvPr id="13" name="Line 38"/>
            <p:cNvSpPr>
              <a:spLocks noChangeShapeType="1"/>
            </p:cNvSpPr>
            <p:nvPr/>
          </p:nvSpPr>
          <p:spPr bwMode="auto">
            <a:xfrm>
              <a:off x="4656" y="650"/>
              <a:ext cx="0" cy="447"/>
            </a:xfrm>
            <a:prstGeom prst="line">
              <a:avLst/>
            </a:prstGeom>
            <a:grpFill/>
            <a:ln w="12700">
              <a:solidFill>
                <a:schemeClr val="tx1"/>
              </a:solidFill>
              <a:round/>
            </a:ln>
          </p:spPr>
          <p:txBody>
            <a:bodyPr/>
            <a:lstStyle/>
            <a:p>
              <a:endParaRPr lang="zh-CN" altLang="en-US">
                <a:solidFill>
                  <a:schemeClr val="tx1"/>
                </a:solidFill>
              </a:endParaRPr>
            </a:p>
          </p:txBody>
        </p:sp>
        <p:sp>
          <p:nvSpPr>
            <p:cNvPr id="14" name="Line 39"/>
            <p:cNvSpPr>
              <a:spLocks noChangeShapeType="1"/>
            </p:cNvSpPr>
            <p:nvPr/>
          </p:nvSpPr>
          <p:spPr bwMode="auto">
            <a:xfrm>
              <a:off x="4656" y="799"/>
              <a:ext cx="114" cy="0"/>
            </a:xfrm>
            <a:prstGeom prst="line">
              <a:avLst/>
            </a:prstGeom>
            <a:grpFill/>
            <a:ln w="12700">
              <a:solidFill>
                <a:schemeClr val="tx1"/>
              </a:solidFill>
              <a:round/>
            </a:ln>
          </p:spPr>
          <p:txBody>
            <a:bodyPr/>
            <a:lstStyle/>
            <a:p>
              <a:endParaRPr lang="zh-CN" altLang="en-US">
                <a:solidFill>
                  <a:schemeClr val="tx1"/>
                </a:solidFill>
              </a:endParaRPr>
            </a:p>
          </p:txBody>
        </p:sp>
        <p:sp>
          <p:nvSpPr>
            <p:cNvPr id="15" name="Text Box 40"/>
            <p:cNvSpPr txBox="1">
              <a:spLocks noChangeArrowheads="1"/>
            </p:cNvSpPr>
            <p:nvPr/>
          </p:nvSpPr>
          <p:spPr bwMode="auto">
            <a:xfrm>
              <a:off x="4806" y="650"/>
              <a:ext cx="338"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t1.txt</a:t>
              </a:r>
              <a:endParaRPr lang="en-US" altLang="zh-CN" sz="1800"/>
            </a:p>
          </p:txBody>
        </p:sp>
        <p:sp>
          <p:nvSpPr>
            <p:cNvPr id="16" name="Line 41"/>
            <p:cNvSpPr>
              <a:spLocks noChangeShapeType="1"/>
            </p:cNvSpPr>
            <p:nvPr/>
          </p:nvSpPr>
          <p:spPr bwMode="auto">
            <a:xfrm>
              <a:off x="4656" y="1097"/>
              <a:ext cx="114" cy="0"/>
            </a:xfrm>
            <a:prstGeom prst="line">
              <a:avLst/>
            </a:prstGeom>
            <a:grpFill/>
            <a:ln w="12700">
              <a:solidFill>
                <a:schemeClr val="tx1"/>
              </a:solidFill>
              <a:round/>
            </a:ln>
          </p:spPr>
          <p:txBody>
            <a:bodyPr/>
            <a:lstStyle/>
            <a:p>
              <a:endParaRPr lang="zh-CN" altLang="en-US">
                <a:solidFill>
                  <a:schemeClr val="tx1"/>
                </a:solidFill>
              </a:endParaRPr>
            </a:p>
          </p:txBody>
        </p:sp>
        <p:sp>
          <p:nvSpPr>
            <p:cNvPr id="17" name="Line 43"/>
            <p:cNvSpPr>
              <a:spLocks noChangeShapeType="1"/>
            </p:cNvSpPr>
            <p:nvPr/>
          </p:nvSpPr>
          <p:spPr bwMode="auto">
            <a:xfrm>
              <a:off x="4927" y="1246"/>
              <a:ext cx="0" cy="448"/>
            </a:xfrm>
            <a:prstGeom prst="line">
              <a:avLst/>
            </a:prstGeom>
            <a:grpFill/>
            <a:ln w="12700">
              <a:solidFill>
                <a:schemeClr val="tx1"/>
              </a:solidFill>
              <a:round/>
            </a:ln>
          </p:spPr>
          <p:txBody>
            <a:bodyPr/>
            <a:lstStyle/>
            <a:p>
              <a:endParaRPr lang="zh-CN" altLang="en-US">
                <a:solidFill>
                  <a:schemeClr val="tx1"/>
                </a:solidFill>
              </a:endParaRPr>
            </a:p>
          </p:txBody>
        </p:sp>
        <p:sp>
          <p:nvSpPr>
            <p:cNvPr id="18" name="Line 44"/>
            <p:cNvSpPr>
              <a:spLocks noChangeShapeType="1"/>
            </p:cNvSpPr>
            <p:nvPr/>
          </p:nvSpPr>
          <p:spPr bwMode="auto">
            <a:xfrm>
              <a:off x="4927" y="1395"/>
              <a:ext cx="114" cy="0"/>
            </a:xfrm>
            <a:prstGeom prst="line">
              <a:avLst/>
            </a:prstGeom>
            <a:grpFill/>
            <a:ln w="12700">
              <a:solidFill>
                <a:schemeClr val="tx1"/>
              </a:solidFill>
              <a:round/>
            </a:ln>
          </p:spPr>
          <p:txBody>
            <a:bodyPr/>
            <a:lstStyle/>
            <a:p>
              <a:endParaRPr lang="zh-CN" altLang="en-US">
                <a:solidFill>
                  <a:schemeClr val="tx1"/>
                </a:solidFill>
              </a:endParaRPr>
            </a:p>
          </p:txBody>
        </p:sp>
        <p:sp>
          <p:nvSpPr>
            <p:cNvPr id="19" name="Text Box 45"/>
            <p:cNvSpPr txBox="1">
              <a:spLocks noChangeArrowheads="1"/>
            </p:cNvSpPr>
            <p:nvPr/>
          </p:nvSpPr>
          <p:spPr bwMode="auto">
            <a:xfrm>
              <a:off x="5072" y="1246"/>
              <a:ext cx="484" cy="299"/>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s1.docx</a:t>
              </a:r>
              <a:endParaRPr lang="en-US" altLang="zh-CN" sz="1800"/>
            </a:p>
          </p:txBody>
        </p:sp>
        <p:sp>
          <p:nvSpPr>
            <p:cNvPr id="20" name="Text Box 46"/>
            <p:cNvSpPr txBox="1">
              <a:spLocks noChangeArrowheads="1"/>
            </p:cNvSpPr>
            <p:nvPr/>
          </p:nvSpPr>
          <p:spPr bwMode="auto">
            <a:xfrm>
              <a:off x="5072" y="1545"/>
              <a:ext cx="530"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s2.docx</a:t>
              </a:r>
              <a:endParaRPr lang="en-US" altLang="zh-CN" sz="1800"/>
            </a:p>
          </p:txBody>
        </p:sp>
        <p:sp>
          <p:nvSpPr>
            <p:cNvPr id="21" name="Line 47"/>
            <p:cNvSpPr>
              <a:spLocks noChangeShapeType="1"/>
            </p:cNvSpPr>
            <p:nvPr/>
          </p:nvSpPr>
          <p:spPr bwMode="auto">
            <a:xfrm>
              <a:off x="4927" y="1694"/>
              <a:ext cx="114" cy="0"/>
            </a:xfrm>
            <a:prstGeom prst="line">
              <a:avLst/>
            </a:prstGeom>
            <a:grpFill/>
            <a:ln w="12700">
              <a:solidFill>
                <a:schemeClr val="tx1"/>
              </a:solidFill>
              <a:round/>
            </a:ln>
          </p:spPr>
          <p:txBody>
            <a:bodyPr/>
            <a:lstStyle/>
            <a:p>
              <a:endParaRPr lang="zh-CN" altLang="en-US">
                <a:solidFill>
                  <a:schemeClr val="tx1"/>
                </a:solidFill>
              </a:endParaRPr>
            </a:p>
          </p:txBody>
        </p:sp>
        <p:sp>
          <p:nvSpPr>
            <p:cNvPr id="22" name="Line 48"/>
            <p:cNvSpPr>
              <a:spLocks noChangeShapeType="1"/>
            </p:cNvSpPr>
            <p:nvPr/>
          </p:nvSpPr>
          <p:spPr bwMode="auto">
            <a:xfrm>
              <a:off x="4312" y="1843"/>
              <a:ext cx="229" cy="0"/>
            </a:xfrm>
            <a:prstGeom prst="line">
              <a:avLst/>
            </a:prstGeom>
            <a:grpFill/>
            <a:ln w="12700">
              <a:solidFill>
                <a:schemeClr val="tx1"/>
              </a:solidFill>
              <a:round/>
            </a:ln>
          </p:spPr>
          <p:txBody>
            <a:bodyPr/>
            <a:lstStyle/>
            <a:p>
              <a:endParaRPr lang="zh-CN" altLang="en-US">
                <a:solidFill>
                  <a:schemeClr val="tx1"/>
                </a:solidFill>
              </a:endParaRPr>
            </a:p>
          </p:txBody>
        </p:sp>
        <p:sp>
          <p:nvSpPr>
            <p:cNvPr id="23" name="Text Box 49"/>
            <p:cNvSpPr txBox="1">
              <a:spLocks noChangeArrowheads="1"/>
            </p:cNvSpPr>
            <p:nvPr/>
          </p:nvSpPr>
          <p:spPr bwMode="auto">
            <a:xfrm>
              <a:off x="4547" y="1694"/>
              <a:ext cx="343"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D2</a:t>
              </a:r>
              <a:endParaRPr lang="en-US" altLang="zh-CN" sz="1800"/>
            </a:p>
          </p:txBody>
        </p:sp>
        <p:sp>
          <p:nvSpPr>
            <p:cNvPr id="24" name="Text Box 50"/>
            <p:cNvSpPr txBox="1">
              <a:spLocks noChangeArrowheads="1"/>
            </p:cNvSpPr>
            <p:nvPr/>
          </p:nvSpPr>
          <p:spPr bwMode="auto">
            <a:xfrm>
              <a:off x="4806" y="1992"/>
              <a:ext cx="375"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 t2.txt</a:t>
              </a:r>
              <a:endParaRPr lang="en-US" altLang="zh-CN" sz="1800"/>
            </a:p>
          </p:txBody>
        </p:sp>
        <p:sp>
          <p:nvSpPr>
            <p:cNvPr id="25" name="Line 52"/>
            <p:cNvSpPr>
              <a:spLocks noChangeShapeType="1"/>
            </p:cNvSpPr>
            <p:nvPr/>
          </p:nvSpPr>
          <p:spPr bwMode="auto">
            <a:xfrm>
              <a:off x="4656" y="2141"/>
              <a:ext cx="114" cy="0"/>
            </a:xfrm>
            <a:prstGeom prst="line">
              <a:avLst/>
            </a:prstGeom>
            <a:grpFill/>
            <a:ln w="12700">
              <a:solidFill>
                <a:schemeClr val="tx1"/>
              </a:solidFill>
              <a:round/>
            </a:ln>
          </p:spPr>
          <p:txBody>
            <a:bodyPr/>
            <a:lstStyle/>
            <a:p>
              <a:endParaRPr lang="zh-CN" altLang="en-US">
                <a:solidFill>
                  <a:schemeClr val="tx1"/>
                </a:solidFill>
              </a:endParaRPr>
            </a:p>
          </p:txBody>
        </p:sp>
        <p:sp>
          <p:nvSpPr>
            <p:cNvPr id="26" name="Text Box 53"/>
            <p:cNvSpPr txBox="1">
              <a:spLocks noChangeArrowheads="1"/>
            </p:cNvSpPr>
            <p:nvPr/>
          </p:nvSpPr>
          <p:spPr bwMode="auto">
            <a:xfrm>
              <a:off x="4806" y="2290"/>
              <a:ext cx="338"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en-US" altLang="zh-CN" sz="1800"/>
                <a:t>t3.txt</a:t>
              </a:r>
              <a:endParaRPr lang="en-US" altLang="zh-CN" sz="1800"/>
            </a:p>
          </p:txBody>
        </p:sp>
        <p:sp>
          <p:nvSpPr>
            <p:cNvPr id="27" name="Line 54"/>
            <p:cNvSpPr>
              <a:spLocks noChangeShapeType="1"/>
            </p:cNvSpPr>
            <p:nvPr/>
          </p:nvSpPr>
          <p:spPr bwMode="auto">
            <a:xfrm>
              <a:off x="4656" y="2439"/>
              <a:ext cx="114" cy="0"/>
            </a:xfrm>
            <a:prstGeom prst="line">
              <a:avLst/>
            </a:prstGeom>
            <a:grpFill/>
            <a:ln w="12700">
              <a:solidFill>
                <a:schemeClr val="tx1"/>
              </a:solidFill>
              <a:round/>
            </a:ln>
          </p:spPr>
          <p:txBody>
            <a:bodyPr/>
            <a:lstStyle/>
            <a:p>
              <a:endParaRPr lang="zh-CN" altLang="en-US">
                <a:solidFill>
                  <a:schemeClr val="tx1"/>
                </a:solidFill>
              </a:endParaRPr>
            </a:p>
          </p:txBody>
        </p:sp>
        <p:sp>
          <p:nvSpPr>
            <p:cNvPr id="28" name="Line 55"/>
            <p:cNvSpPr>
              <a:spLocks noChangeShapeType="1"/>
            </p:cNvSpPr>
            <p:nvPr/>
          </p:nvSpPr>
          <p:spPr bwMode="auto">
            <a:xfrm>
              <a:off x="4312" y="2737"/>
              <a:ext cx="229" cy="0"/>
            </a:xfrm>
            <a:prstGeom prst="line">
              <a:avLst/>
            </a:prstGeom>
            <a:grpFill/>
            <a:ln w="12700">
              <a:solidFill>
                <a:schemeClr val="tx1"/>
              </a:solidFill>
              <a:round/>
            </a:ln>
          </p:spPr>
          <p:txBody>
            <a:bodyPr/>
            <a:lstStyle/>
            <a:p>
              <a:endParaRPr lang="zh-CN" altLang="en-US">
                <a:solidFill>
                  <a:schemeClr val="tx1"/>
                </a:solidFill>
              </a:endParaRPr>
            </a:p>
          </p:txBody>
        </p:sp>
        <p:sp>
          <p:nvSpPr>
            <p:cNvPr id="29" name="Text Box 56"/>
            <p:cNvSpPr txBox="1">
              <a:spLocks noChangeArrowheads="1"/>
            </p:cNvSpPr>
            <p:nvPr/>
          </p:nvSpPr>
          <p:spPr bwMode="auto">
            <a:xfrm>
              <a:off x="4577" y="2588"/>
              <a:ext cx="350" cy="298"/>
            </a:xfrm>
            <a:prstGeom prst="rect">
              <a:avLst/>
            </a:prstGeom>
            <a:grpFill/>
            <a:ln w="9525">
              <a:solidFill>
                <a:schemeClr val="tx1"/>
              </a:solidFill>
              <a:miter lim="800000"/>
            </a:ln>
          </p:spPr>
          <p:txBody>
            <a:bodyPr lIns="0" tIns="0" rIns="0" bIns="0"/>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endParaRPr lang="en-US" altLang="zh-CN" sz="1800"/>
            </a:p>
            <a:p>
              <a:pPr algn="just" eaLnBrk="1" hangingPunct="1">
                <a:lnSpc>
                  <a:spcPct val="80000"/>
                </a:lnSpc>
              </a:pPr>
              <a:r>
                <a:rPr lang="en-US" altLang="zh-CN" sz="1800"/>
                <a:t>t4.txt</a:t>
              </a:r>
              <a:endParaRPr lang="en-US" altLang="zh-CN" sz="1800"/>
            </a:p>
          </p:txBody>
        </p:sp>
        <p:sp>
          <p:nvSpPr>
            <p:cNvPr id="30" name="Line 57"/>
            <p:cNvSpPr>
              <a:spLocks noChangeShapeType="1"/>
            </p:cNvSpPr>
            <p:nvPr/>
          </p:nvSpPr>
          <p:spPr bwMode="auto">
            <a:xfrm>
              <a:off x="4312" y="501"/>
              <a:ext cx="229" cy="0"/>
            </a:xfrm>
            <a:prstGeom prst="line">
              <a:avLst/>
            </a:prstGeom>
            <a:grpFill/>
            <a:ln w="12700">
              <a:solidFill>
                <a:schemeClr val="tx1"/>
              </a:solidFill>
              <a:round/>
            </a:ln>
          </p:spPr>
          <p:txBody>
            <a:bodyPr/>
            <a:lstStyle/>
            <a:p>
              <a:endParaRPr lang="zh-CN" altLang="en-US">
                <a:solidFill>
                  <a:schemeClr val="tx1"/>
                </a:solidFill>
              </a:endParaRPr>
            </a:p>
          </p:txBody>
        </p:sp>
      </p:grpSp>
      <p:sp>
        <p:nvSpPr>
          <p:cNvPr id="5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的位置（路径）</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8962D74E-0F64-46EB-A09B-63AE56CFFE5F}" type="datetime1">
              <a:rPr lang="zh-CN" altLang="en-US" smtClean="0"/>
            </a:fld>
            <a:endParaRPr lang="zh-CN" altLang="en-US"/>
          </a:p>
        </p:txBody>
      </p:sp>
      <p:sp>
        <p:nvSpPr>
          <p:cNvPr id="59" name="灯片编号占位符 58"/>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a:p>
            <a:pPr eaLnBrk="1" hangingPunct="1"/>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431540" y="1004530"/>
            <a:ext cx="8172908" cy="5016758"/>
          </a:xfrm>
          <a:prstGeom prst="rect">
            <a:avLst/>
          </a:prstGeom>
        </p:spPr>
        <p:txBody>
          <a:bodyPr wrap="square">
            <a:spAutoFit/>
          </a:bodyPr>
          <a:lstStyle/>
          <a:p>
            <a:r>
              <a:rPr lang="zh-CN" altLang="en-US" sz="3200" dirty="0" smtClean="0">
                <a:solidFill>
                  <a:srgbClr val="FF0000"/>
                </a:solidFill>
              </a:rPr>
              <a:t>新建文件夹</a:t>
            </a:r>
            <a:endParaRPr lang="en-US" altLang="zh-CN" sz="3200" dirty="0" smtClean="0">
              <a:solidFill>
                <a:srgbClr val="FF0000"/>
              </a:solidFill>
            </a:endParaRPr>
          </a:p>
          <a:p>
            <a:pPr marL="914400" lvl="1" indent="-457200">
              <a:buClr>
                <a:srgbClr val="C00000"/>
              </a:buClr>
              <a:buFont typeface="Wingdings" panose="05000000000000000000" pitchFamily="2" charset="2"/>
              <a:buChar char="l"/>
            </a:pPr>
            <a:r>
              <a:rPr lang="en-US" altLang="zh-CN" sz="3200" dirty="0" smtClean="0">
                <a:solidFill>
                  <a:schemeClr val="tx1"/>
                </a:solidFill>
              </a:rPr>
              <a:t> </a:t>
            </a:r>
            <a:r>
              <a:rPr lang="zh-CN" altLang="zh-CN" sz="3200" dirty="0" smtClean="0">
                <a:solidFill>
                  <a:schemeClr val="tx1"/>
                </a:solidFill>
              </a:rPr>
              <a:t>选择</a:t>
            </a:r>
            <a:r>
              <a:rPr lang="zh-CN" altLang="zh-CN" sz="3200" dirty="0">
                <a:solidFill>
                  <a:schemeClr val="tx1"/>
                </a:solidFill>
              </a:rPr>
              <a:t>要建立文件夹的磁盘，单击工具栏上“新建文件夹”按钮来创建文件夹。</a:t>
            </a:r>
            <a:endParaRPr lang="zh-CN" altLang="zh-CN" sz="3200" dirty="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执行</a:t>
            </a:r>
            <a:r>
              <a:rPr lang="zh-CN" altLang="zh-CN" sz="3200" dirty="0">
                <a:solidFill>
                  <a:schemeClr val="tx1"/>
                </a:solidFill>
              </a:rPr>
              <a:t>“文件”→“新建”命令，再选择“新建”级联菜单中的“文件夹”选项</a:t>
            </a:r>
            <a:r>
              <a:rPr lang="zh-CN" altLang="zh-CN" sz="3200" dirty="0" smtClean="0">
                <a:solidFill>
                  <a:schemeClr val="tx1"/>
                </a:solidFill>
              </a:rPr>
              <a:t>，资源管理器</a:t>
            </a:r>
            <a:r>
              <a:rPr lang="zh-CN" altLang="zh-CN" sz="3200" dirty="0">
                <a:solidFill>
                  <a:schemeClr val="tx1"/>
                </a:solidFill>
              </a:rPr>
              <a:t>右边窗口出现一个新建的文件夹。</a:t>
            </a:r>
            <a:endParaRPr lang="zh-CN" altLang="zh-CN" sz="3200" dirty="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在</a:t>
            </a:r>
            <a:r>
              <a:rPr lang="zh-CN" altLang="zh-CN" sz="3200" dirty="0">
                <a:solidFill>
                  <a:schemeClr val="tx1"/>
                </a:solidFill>
              </a:rPr>
              <a:t>资源管理器的右窗口利用鼠标右键单击显示右键菜单，执行“新建”文件夹命令。</a:t>
            </a:r>
            <a:endParaRPr lang="zh-CN" altLang="zh-CN" sz="3200" dirty="0">
              <a:solidFill>
                <a:schemeClr val="tx1"/>
              </a:solidFill>
            </a:endParaRPr>
          </a:p>
        </p:txBody>
      </p:sp>
      <p:sp>
        <p:nvSpPr>
          <p:cNvPr id="3" name="日期占位符 2"/>
          <p:cNvSpPr>
            <a:spLocks noGrp="1"/>
          </p:cNvSpPr>
          <p:nvPr>
            <p:ph type="dt" sz="half" idx="10"/>
          </p:nvPr>
        </p:nvSpPr>
        <p:spPr/>
        <p:txBody>
          <a:bodyPr/>
          <a:lstStyle/>
          <a:p>
            <a:pPr>
              <a:defRPr/>
            </a:pPr>
            <a:fld id="{46747448-AFBD-4904-BA73-7FCD3B2C40B2}"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p:txBody>
      </p:sp>
      <p:sp>
        <p:nvSpPr>
          <p:cNvPr id="2" name="矩形 1"/>
          <p:cNvSpPr/>
          <p:nvPr/>
        </p:nvSpPr>
        <p:spPr>
          <a:xfrm>
            <a:off x="282191" y="867482"/>
            <a:ext cx="8502277" cy="5693866"/>
          </a:xfrm>
          <a:prstGeom prst="rect">
            <a:avLst/>
          </a:prstGeom>
        </p:spPr>
        <p:txBody>
          <a:bodyPr wrap="square">
            <a:spAutoFit/>
          </a:bodyPr>
          <a:lstStyle/>
          <a:p>
            <a:r>
              <a:rPr lang="zh-CN" altLang="zh-CN" sz="2800" dirty="0" smtClean="0">
                <a:solidFill>
                  <a:srgbClr val="FF0000"/>
                </a:solidFill>
              </a:rPr>
              <a:t>选定文件和文件夹</a:t>
            </a:r>
            <a:endParaRPr lang="en-US" altLang="zh-CN" sz="2800" dirty="0" smtClean="0">
              <a:solidFill>
                <a:srgbClr val="FF0000"/>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单击要选用的文件或文件夹（即单击其图标）</a:t>
            </a:r>
            <a:endParaRPr lang="en-US" altLang="zh-CN" sz="2800" dirty="0" smtClean="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选定多个相连的文件或文件夹。先单击所要选定的第一个文件或文件夹，再将指针指向最后一个文件或文件夹，然后按住</a:t>
            </a:r>
            <a:r>
              <a:rPr lang="en-US" altLang="zh-CN" sz="2800" dirty="0" smtClean="0">
                <a:solidFill>
                  <a:schemeClr val="tx1"/>
                </a:solidFill>
              </a:rPr>
              <a:t>Shift</a:t>
            </a:r>
            <a:r>
              <a:rPr lang="zh-CN" altLang="zh-CN" sz="2800" dirty="0" smtClean="0">
                <a:solidFill>
                  <a:schemeClr val="tx1"/>
                </a:solidFill>
              </a:rPr>
              <a:t>键的同时单击鼠标左键</a:t>
            </a:r>
            <a:endParaRPr lang="en-US" altLang="zh-CN" sz="2800" dirty="0" smtClean="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单击第一个文件或文件夹，再按住</a:t>
            </a:r>
            <a:r>
              <a:rPr lang="en-US" altLang="zh-CN" sz="2800" dirty="0" smtClean="0">
                <a:solidFill>
                  <a:schemeClr val="tx1"/>
                </a:solidFill>
              </a:rPr>
              <a:t>Ctrl</a:t>
            </a:r>
            <a:r>
              <a:rPr lang="zh-CN" altLang="zh-CN" sz="2800" dirty="0" smtClean="0">
                <a:solidFill>
                  <a:schemeClr val="tx1"/>
                </a:solidFill>
              </a:rPr>
              <a:t>键的同时单击下一个文件或文件夹</a:t>
            </a:r>
            <a:r>
              <a:rPr lang="zh-CN" altLang="en-US" sz="2800" dirty="0" smtClean="0">
                <a:solidFill>
                  <a:schemeClr val="tx1"/>
                </a:solidFill>
              </a:rPr>
              <a:t>，可</a:t>
            </a:r>
            <a:r>
              <a:rPr lang="zh-CN" altLang="zh-CN" sz="2800" dirty="0" smtClean="0">
                <a:solidFill>
                  <a:schemeClr val="tx1"/>
                </a:solidFill>
              </a:rPr>
              <a:t>选定多个不连续的文件和文件夹</a:t>
            </a:r>
            <a:endParaRPr lang="en-US" altLang="zh-CN" sz="2800" dirty="0" smtClean="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拖放鼠标选定文件和文件夹</a:t>
            </a:r>
            <a:endParaRPr lang="en-US" altLang="zh-CN" sz="2800" dirty="0" smtClean="0">
              <a:solidFill>
                <a:schemeClr val="tx1"/>
              </a:solidFill>
            </a:endParaRPr>
          </a:p>
          <a:p>
            <a:pPr algn="just" eaLnBrk="1" hangingPunct="1">
              <a:buClr>
                <a:schemeClr val="tx1"/>
              </a:buClr>
            </a:pPr>
            <a:r>
              <a:rPr lang="zh-CN" altLang="en-US" sz="2800" dirty="0" smtClean="0">
                <a:solidFill>
                  <a:srgbClr val="FF0000"/>
                </a:solidFill>
                <a:latin typeface="宋体" panose="02010600030101010101" pitchFamily="2" charset="-122"/>
              </a:rPr>
              <a:t>取消选定的内容</a:t>
            </a:r>
            <a:endParaRPr lang="zh-CN" altLang="en-US" sz="2800" dirty="0" smtClean="0">
              <a:solidFill>
                <a:srgbClr val="FF0000"/>
              </a:solidFill>
              <a:latin typeface="宋体" panose="02010600030101010101" pitchFamily="2" charset="-122"/>
            </a:endParaRPr>
          </a:p>
          <a:p>
            <a:pPr algn="just" eaLnBrk="1" hangingPunct="1">
              <a:buClr>
                <a:schemeClr val="tx1"/>
              </a:buClr>
              <a:buFontTx/>
              <a:buChar char=" "/>
            </a:pPr>
            <a:r>
              <a:rPr lang="zh-CN" altLang="en-US" sz="2800" dirty="0" smtClean="0">
                <a:solidFill>
                  <a:schemeClr val="tx1"/>
                </a:solidFill>
                <a:latin typeface="宋体" panose="02010600030101010101" pitchFamily="2" charset="-122"/>
              </a:rPr>
              <a:t> 单击窗口工作区的空白处</a:t>
            </a:r>
            <a:endParaRPr lang="zh-CN" altLang="en-US" sz="2800" dirty="0" smtClean="0">
              <a:solidFill>
                <a:schemeClr val="tx1"/>
              </a:solidFill>
              <a:latin typeface="宋体" panose="02010600030101010101" pitchFamily="2" charset="-122"/>
            </a:endParaRPr>
          </a:p>
          <a:p>
            <a:endParaRPr lang="zh-CN" altLang="en-US" sz="2800" dirty="0">
              <a:solidFill>
                <a:schemeClr val="tx1"/>
              </a:solidFill>
            </a:endParaRPr>
          </a:p>
        </p:txBody>
      </p:sp>
      <p:sp>
        <p:nvSpPr>
          <p:cNvPr id="3" name="日期占位符 2"/>
          <p:cNvSpPr>
            <a:spLocks noGrp="1"/>
          </p:cNvSpPr>
          <p:nvPr>
            <p:ph type="dt" sz="half" idx="10"/>
          </p:nvPr>
        </p:nvSpPr>
        <p:spPr/>
        <p:txBody>
          <a:bodyPr/>
          <a:lstStyle/>
          <a:p>
            <a:pPr>
              <a:defRPr/>
            </a:pPr>
            <a:fld id="{27877FCE-50AD-4397-98FF-6BD36060BA43}"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p:txBody>
      </p:sp>
      <p:sp>
        <p:nvSpPr>
          <p:cNvPr id="2" name="矩形 1"/>
          <p:cNvSpPr/>
          <p:nvPr/>
        </p:nvSpPr>
        <p:spPr>
          <a:xfrm>
            <a:off x="359532" y="908720"/>
            <a:ext cx="8244916" cy="5324535"/>
          </a:xfrm>
          <a:prstGeom prst="rect">
            <a:avLst/>
          </a:prstGeom>
        </p:spPr>
        <p:txBody>
          <a:bodyPr wrap="square">
            <a:spAutoFit/>
          </a:bodyPr>
          <a:lstStyle/>
          <a:p>
            <a:r>
              <a:rPr lang="zh-CN" altLang="zh-CN" sz="3600" dirty="0">
                <a:solidFill>
                  <a:srgbClr val="FF0000"/>
                </a:solidFill>
              </a:rPr>
              <a:t>复制文件或文件夹</a:t>
            </a:r>
            <a:endParaRPr lang="zh-CN" altLang="zh-CN" sz="3600" dirty="0">
              <a:solidFill>
                <a:srgbClr val="FF0000"/>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利用</a:t>
            </a:r>
            <a:r>
              <a:rPr lang="zh-CN" altLang="zh-CN" sz="3200" dirty="0">
                <a:solidFill>
                  <a:schemeClr val="tx1"/>
                </a:solidFill>
              </a:rPr>
              <a:t>“发送到”命令复制文件和</a:t>
            </a:r>
            <a:r>
              <a:rPr lang="zh-CN" altLang="zh-CN" sz="3200" dirty="0" smtClean="0">
                <a:solidFill>
                  <a:schemeClr val="tx1"/>
                </a:solidFill>
              </a:rPr>
              <a:t>文件夹</a:t>
            </a:r>
            <a:endParaRPr lang="en-US" altLang="zh-CN" sz="3200" dirty="0" smtClean="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利用</a:t>
            </a:r>
            <a:r>
              <a:rPr lang="zh-CN" altLang="zh-CN" sz="3200" dirty="0">
                <a:solidFill>
                  <a:schemeClr val="tx1"/>
                </a:solidFill>
              </a:rPr>
              <a:t>编辑栏“复制”或“移动”命令复制或移动文件和文件夹</a:t>
            </a:r>
            <a:endParaRPr lang="zh-CN" altLang="zh-CN" sz="3200" dirty="0">
              <a:solidFill>
                <a:schemeClr val="tx1"/>
              </a:solidFill>
            </a:endParaRPr>
          </a:p>
          <a:p>
            <a:pPr marL="914400" lvl="1" indent="-457200" algn="just" eaLnBrk="1" hangingPunct="1">
              <a:buClr>
                <a:srgbClr val="C00000"/>
              </a:buClr>
              <a:buFont typeface="Wingdings" panose="05000000000000000000" pitchFamily="2" charset="2"/>
              <a:buChar char="l"/>
            </a:pPr>
            <a:r>
              <a:rPr lang="zh-CN" altLang="zh-CN" sz="3200" dirty="0" smtClean="0">
                <a:solidFill>
                  <a:schemeClr val="tx1"/>
                </a:solidFill>
              </a:rPr>
              <a:t>利用</a:t>
            </a:r>
            <a:r>
              <a:rPr lang="zh-CN" altLang="zh-CN" sz="3200" dirty="0">
                <a:solidFill>
                  <a:schemeClr val="tx1"/>
                </a:solidFill>
              </a:rPr>
              <a:t>键盘快捷键复制或移动文件及</a:t>
            </a:r>
            <a:r>
              <a:rPr lang="zh-CN" altLang="zh-CN" sz="3200" dirty="0" smtClean="0">
                <a:solidFill>
                  <a:schemeClr val="tx1"/>
                </a:solidFill>
              </a:rPr>
              <a:t>文件夹</a:t>
            </a:r>
            <a:endParaRPr lang="en-US" altLang="zh-CN" sz="3200" dirty="0" smtClean="0">
              <a:solidFill>
                <a:schemeClr val="tx1"/>
              </a:solidFill>
            </a:endParaRPr>
          </a:p>
          <a:p>
            <a:pPr lvl="1" algn="just" eaLnBrk="1" hangingPunct="1">
              <a:buClr>
                <a:srgbClr val="C00000"/>
              </a:buClr>
            </a:pPr>
            <a:r>
              <a:rPr lang="zh-CN" altLang="en-US" sz="2800" dirty="0" smtClean="0">
                <a:solidFill>
                  <a:schemeClr val="tx1"/>
                </a:solidFill>
                <a:latin typeface="宋体" panose="02010600030101010101" pitchFamily="2" charset="-122"/>
              </a:rPr>
              <a:t>  选定</a:t>
            </a:r>
            <a:r>
              <a:rPr lang="zh-CN" altLang="en-US" sz="2800" dirty="0">
                <a:solidFill>
                  <a:schemeClr val="tx1"/>
                </a:solidFill>
                <a:latin typeface="宋体" panose="02010600030101010101" pitchFamily="2" charset="-122"/>
              </a:rPr>
              <a:t>→</a:t>
            </a:r>
            <a:r>
              <a:rPr lang="zh-CN" altLang="en-US" sz="2800" dirty="0">
                <a:solidFill>
                  <a:schemeClr val="tx1"/>
                </a:solidFill>
                <a:latin typeface="Courier New" panose="02070309020205020404" pitchFamily="49" charset="0"/>
              </a:rPr>
              <a:t>“</a:t>
            </a:r>
            <a:r>
              <a:rPr lang="zh-CN" altLang="en-US" sz="2800" dirty="0">
                <a:solidFill>
                  <a:schemeClr val="tx1"/>
                </a:solidFill>
                <a:latin typeface="宋体" panose="02010600030101010101" pitchFamily="2" charset="-122"/>
              </a:rPr>
              <a:t>复制</a:t>
            </a:r>
            <a:r>
              <a:rPr lang="zh-CN" altLang="en-US" sz="2800" dirty="0">
                <a:solidFill>
                  <a:schemeClr val="tx1"/>
                </a:solidFill>
                <a:latin typeface="Courier New" panose="02070309020205020404" pitchFamily="49" charset="0"/>
              </a:rPr>
              <a:t>”</a:t>
            </a:r>
            <a:r>
              <a:rPr lang="zh-CN" altLang="en-US" sz="2800" dirty="0">
                <a:solidFill>
                  <a:schemeClr val="tx1"/>
                </a:solidFill>
                <a:latin typeface="宋体" panose="02010600030101010101" pitchFamily="2" charset="-122"/>
              </a:rPr>
              <a:t>→移至目标位置→</a:t>
            </a:r>
            <a:r>
              <a:rPr lang="zh-CN" altLang="en-US" sz="2800" dirty="0">
                <a:solidFill>
                  <a:schemeClr val="tx1"/>
                </a:solidFill>
                <a:latin typeface="Courier New" panose="02070309020205020404" pitchFamily="49" charset="0"/>
              </a:rPr>
              <a:t>“</a:t>
            </a:r>
            <a:r>
              <a:rPr lang="zh-CN" altLang="en-US" sz="2800" dirty="0">
                <a:solidFill>
                  <a:schemeClr val="tx1"/>
                </a:solidFill>
                <a:latin typeface="宋体" panose="02010600030101010101" pitchFamily="2" charset="-122"/>
              </a:rPr>
              <a:t>粘贴</a:t>
            </a:r>
            <a:r>
              <a:rPr lang="zh-CN" altLang="en-US" sz="2800" dirty="0">
                <a:solidFill>
                  <a:schemeClr val="tx1"/>
                </a:solidFill>
                <a:latin typeface="Courier New" panose="02070309020205020404" pitchFamily="49" charset="0"/>
              </a:rPr>
              <a:t>”</a:t>
            </a:r>
            <a:endParaRPr lang="zh-CN" altLang="en-US" sz="2800" dirty="0">
              <a:solidFill>
                <a:schemeClr val="tx1"/>
              </a:solidFill>
              <a:latin typeface="宋体" panose="02010600030101010101" pitchFamily="2" charset="-122"/>
            </a:endParaRPr>
          </a:p>
          <a:p>
            <a:pPr lvl="1" algn="just" eaLnBrk="1" hangingPunct="1">
              <a:buClr>
                <a:srgbClr val="C00000"/>
              </a:buClr>
            </a:pPr>
            <a:r>
              <a:rPr lang="zh-CN" altLang="en-US" sz="2800" dirty="0">
                <a:solidFill>
                  <a:schemeClr val="tx1"/>
                </a:solidFill>
                <a:latin typeface="宋体" panose="02010600030101010101" pitchFamily="2" charset="-122"/>
              </a:rPr>
              <a:t>       </a:t>
            </a:r>
            <a:r>
              <a:rPr lang="zh-CN" altLang="en-US" sz="2800" dirty="0" smtClean="0">
                <a:solidFill>
                  <a:schemeClr val="tx1"/>
                </a:solidFill>
                <a:latin typeface="宋体" panose="02010600030101010101" pitchFamily="2" charset="-122"/>
              </a:rPr>
              <a:t>  </a:t>
            </a:r>
            <a:r>
              <a:rPr lang="en-US" altLang="zh-CN" sz="2800" dirty="0" err="1" smtClean="0">
                <a:solidFill>
                  <a:srgbClr val="C00000"/>
                </a:solidFill>
                <a:latin typeface="宋体" panose="02010600030101010101" pitchFamily="2" charset="-122"/>
              </a:rPr>
              <a:t>Ctrl+C</a:t>
            </a:r>
            <a:r>
              <a:rPr lang="en-US" altLang="zh-CN" sz="2800" dirty="0" smtClean="0">
                <a:solidFill>
                  <a:schemeClr val="tx1"/>
                </a:solidFill>
                <a:latin typeface="宋体" panose="02010600030101010101" pitchFamily="2" charset="-122"/>
              </a:rPr>
              <a:t>                 </a:t>
            </a:r>
            <a:r>
              <a:rPr lang="en-US" altLang="zh-CN" sz="2800" dirty="0" err="1" smtClean="0">
                <a:solidFill>
                  <a:srgbClr val="C00000"/>
                </a:solidFill>
                <a:latin typeface="宋体" panose="02010600030101010101" pitchFamily="2" charset="-122"/>
              </a:rPr>
              <a:t>Ctrl+V</a:t>
            </a:r>
            <a:endParaRPr lang="en-US" altLang="zh-CN" sz="2800" dirty="0" smtClean="0">
              <a:solidFill>
                <a:srgbClr val="C00000"/>
              </a:solidFill>
              <a:latin typeface="宋体" panose="02010600030101010101" pitchFamily="2" charset="-122"/>
            </a:endParaRPr>
          </a:p>
          <a:p>
            <a:pPr lvl="1" algn="just" eaLnBrk="1" hangingPunct="1">
              <a:buClr>
                <a:srgbClr val="C00000"/>
              </a:buClr>
            </a:pPr>
            <a:r>
              <a:rPr lang="zh-CN" altLang="en-US" sz="2800" dirty="0" smtClean="0">
                <a:solidFill>
                  <a:schemeClr val="tx1"/>
                </a:solidFill>
                <a:latin typeface="宋体" panose="02010600030101010101" pitchFamily="2" charset="-122"/>
              </a:rPr>
              <a:t>  选定</a:t>
            </a:r>
            <a:r>
              <a:rPr lang="zh-CN" altLang="en-US" sz="2800" dirty="0">
                <a:solidFill>
                  <a:schemeClr val="tx1"/>
                </a:solidFill>
                <a:latin typeface="宋体" panose="02010600030101010101" pitchFamily="2" charset="-122"/>
              </a:rPr>
              <a:t>→</a:t>
            </a:r>
            <a:r>
              <a:rPr lang="zh-CN" altLang="en-US" sz="2800" dirty="0" smtClean="0">
                <a:solidFill>
                  <a:schemeClr val="tx1"/>
                </a:solidFill>
                <a:latin typeface="Courier New" panose="02070309020205020404" pitchFamily="49" charset="0"/>
              </a:rPr>
              <a:t>“移动”</a:t>
            </a:r>
            <a:r>
              <a:rPr lang="zh-CN" altLang="en-US" sz="2800" dirty="0">
                <a:solidFill>
                  <a:schemeClr val="tx1"/>
                </a:solidFill>
                <a:latin typeface="宋体" panose="02010600030101010101" pitchFamily="2" charset="-122"/>
              </a:rPr>
              <a:t>→移至目标位置→</a:t>
            </a:r>
            <a:r>
              <a:rPr lang="zh-CN" altLang="en-US" sz="2800" dirty="0">
                <a:solidFill>
                  <a:schemeClr val="tx1"/>
                </a:solidFill>
                <a:latin typeface="Courier New" panose="02070309020205020404" pitchFamily="49" charset="0"/>
              </a:rPr>
              <a:t>“</a:t>
            </a:r>
            <a:r>
              <a:rPr lang="zh-CN" altLang="en-US" sz="2800" dirty="0">
                <a:solidFill>
                  <a:schemeClr val="tx1"/>
                </a:solidFill>
                <a:latin typeface="宋体" panose="02010600030101010101" pitchFamily="2" charset="-122"/>
              </a:rPr>
              <a:t>粘贴</a:t>
            </a:r>
            <a:r>
              <a:rPr lang="zh-CN" altLang="en-US" sz="2800" dirty="0">
                <a:solidFill>
                  <a:schemeClr val="tx1"/>
                </a:solidFill>
                <a:latin typeface="Courier New" panose="02070309020205020404" pitchFamily="49" charset="0"/>
              </a:rPr>
              <a:t>”</a:t>
            </a:r>
            <a:endParaRPr lang="zh-CN" altLang="en-US" sz="2800" dirty="0">
              <a:solidFill>
                <a:schemeClr val="tx1"/>
              </a:solidFill>
              <a:latin typeface="宋体" panose="02010600030101010101" pitchFamily="2" charset="-122"/>
            </a:endParaRPr>
          </a:p>
          <a:p>
            <a:pPr lvl="1" algn="just" eaLnBrk="1" hangingPunct="1">
              <a:buClr>
                <a:srgbClr val="C00000"/>
              </a:buClr>
            </a:pPr>
            <a:r>
              <a:rPr lang="zh-CN" altLang="en-US" sz="2800" dirty="0">
                <a:solidFill>
                  <a:schemeClr val="tx1"/>
                </a:solidFill>
                <a:latin typeface="宋体" panose="02010600030101010101" pitchFamily="2" charset="-122"/>
              </a:rPr>
              <a:t>       </a:t>
            </a:r>
            <a:r>
              <a:rPr lang="zh-CN" altLang="en-US" sz="2800" dirty="0" smtClean="0">
                <a:solidFill>
                  <a:schemeClr val="tx1"/>
                </a:solidFill>
                <a:latin typeface="宋体" panose="02010600030101010101" pitchFamily="2" charset="-122"/>
              </a:rPr>
              <a:t>  </a:t>
            </a:r>
            <a:r>
              <a:rPr lang="en-US" altLang="zh-CN" sz="2800" dirty="0" err="1" smtClean="0">
                <a:solidFill>
                  <a:srgbClr val="C00000"/>
                </a:solidFill>
                <a:latin typeface="宋体" panose="02010600030101010101" pitchFamily="2" charset="-122"/>
              </a:rPr>
              <a:t>Ctrl+X</a:t>
            </a:r>
            <a:r>
              <a:rPr lang="en-US" altLang="zh-CN" sz="2800" dirty="0" smtClean="0">
                <a:solidFill>
                  <a:schemeClr val="tx1"/>
                </a:solidFill>
                <a:latin typeface="宋体" panose="02010600030101010101" pitchFamily="2" charset="-122"/>
              </a:rPr>
              <a:t>                 </a:t>
            </a:r>
            <a:r>
              <a:rPr lang="en-US" altLang="zh-CN" sz="2800" dirty="0" err="1">
                <a:solidFill>
                  <a:srgbClr val="C00000"/>
                </a:solidFill>
                <a:latin typeface="宋体" panose="02010600030101010101" pitchFamily="2" charset="-122"/>
              </a:rPr>
              <a:t>Ctrl+V</a:t>
            </a:r>
            <a:endParaRPr lang="en-US" altLang="zh-CN" sz="2800" dirty="0">
              <a:solidFill>
                <a:srgbClr val="C00000"/>
              </a:solidFill>
              <a:latin typeface="宋体" panose="02010600030101010101" pitchFamily="2" charset="-122"/>
            </a:endParaRPr>
          </a:p>
          <a:p>
            <a:pPr marL="914400" lvl="1" indent="-457200" algn="just" eaLnBrk="1" hangingPunct="1">
              <a:buClr>
                <a:srgbClr val="C00000"/>
              </a:buClr>
              <a:buFont typeface="Wingdings" panose="05000000000000000000" pitchFamily="2" charset="2"/>
              <a:buChar char="l"/>
            </a:pPr>
            <a:r>
              <a:rPr lang="zh-CN" altLang="en-US" sz="3200" dirty="0" smtClean="0">
                <a:solidFill>
                  <a:schemeClr val="tx1"/>
                </a:solidFill>
                <a:latin typeface="宋体" panose="02010600030101010101" pitchFamily="2" charset="-122"/>
              </a:rPr>
              <a:t>用鼠标</a:t>
            </a:r>
            <a:r>
              <a:rPr lang="zh-CN" altLang="zh-CN" sz="3200" dirty="0" smtClean="0">
                <a:solidFill>
                  <a:srgbClr val="002060"/>
                </a:solidFill>
              </a:rPr>
              <a:t>拖</a:t>
            </a:r>
            <a:r>
              <a:rPr lang="zh-CN" altLang="zh-CN" sz="3200" dirty="0">
                <a:solidFill>
                  <a:srgbClr val="002060"/>
                </a:solidFill>
              </a:rPr>
              <a:t>放式复制文件和</a:t>
            </a:r>
            <a:r>
              <a:rPr lang="zh-CN" altLang="zh-CN" sz="3200" dirty="0" smtClean="0">
                <a:solidFill>
                  <a:srgbClr val="002060"/>
                </a:solidFill>
              </a:rPr>
              <a:t>文件夹</a:t>
            </a:r>
            <a:endParaRPr lang="zh-CN" altLang="en-US" sz="3200" dirty="0">
              <a:solidFill>
                <a:srgbClr val="002060"/>
              </a:solidFill>
            </a:endParaRPr>
          </a:p>
        </p:txBody>
      </p:sp>
      <p:sp>
        <p:nvSpPr>
          <p:cNvPr id="3" name="日期占位符 2"/>
          <p:cNvSpPr>
            <a:spLocks noGrp="1"/>
          </p:cNvSpPr>
          <p:nvPr>
            <p:ph type="dt" sz="half" idx="10"/>
          </p:nvPr>
        </p:nvSpPr>
        <p:spPr/>
        <p:txBody>
          <a:bodyPr/>
          <a:lstStyle/>
          <a:p>
            <a:pPr>
              <a:defRPr/>
            </a:pPr>
            <a:fld id="{471BCD51-E072-4C47-91A1-796C1DEA98E7}"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p:txBody>
      </p:sp>
      <p:sp>
        <p:nvSpPr>
          <p:cNvPr id="2" name="矩形 1"/>
          <p:cNvSpPr/>
          <p:nvPr/>
        </p:nvSpPr>
        <p:spPr>
          <a:xfrm>
            <a:off x="183794" y="872716"/>
            <a:ext cx="8816698" cy="5570756"/>
          </a:xfrm>
          <a:prstGeom prst="rect">
            <a:avLst/>
          </a:prstGeom>
        </p:spPr>
        <p:txBody>
          <a:bodyPr wrap="square">
            <a:spAutoFit/>
          </a:bodyPr>
          <a:lstStyle/>
          <a:p>
            <a:r>
              <a:rPr lang="zh-CN" altLang="zh-CN" sz="3600" dirty="0">
                <a:solidFill>
                  <a:srgbClr val="FF0000"/>
                </a:solidFill>
              </a:rPr>
              <a:t>重命名文件或</a:t>
            </a:r>
            <a:r>
              <a:rPr lang="zh-CN" altLang="zh-CN" sz="3600" dirty="0" smtClean="0">
                <a:solidFill>
                  <a:srgbClr val="FF0000"/>
                </a:solidFill>
              </a:rPr>
              <a:t>文件夹</a:t>
            </a:r>
            <a:endParaRPr lang="zh-CN" altLang="zh-CN" sz="3600" dirty="0" smtClean="0">
              <a:solidFill>
                <a:srgbClr val="FF0000"/>
              </a:solidFill>
            </a:endParaRPr>
          </a:p>
          <a:p>
            <a:pPr marL="914400" lvl="1" indent="-457200">
              <a:buClr>
                <a:srgbClr val="C00000"/>
              </a:buClr>
              <a:buFont typeface="Wingdings" panose="05000000000000000000" pitchFamily="2" charset="2"/>
              <a:buChar char="l"/>
            </a:pPr>
            <a:r>
              <a:rPr lang="zh-CN" altLang="en-US" sz="3200" dirty="0" smtClean="0">
                <a:solidFill>
                  <a:schemeClr val="tx1"/>
                </a:solidFill>
              </a:rPr>
              <a:t>左键</a:t>
            </a:r>
            <a:r>
              <a:rPr lang="zh-CN" altLang="zh-CN" sz="3200" dirty="0" smtClean="0">
                <a:solidFill>
                  <a:schemeClr val="tx1"/>
                </a:solidFill>
              </a:rPr>
              <a:t>选择文件或文件夹，用右键单击要改名的文件或文件夹，在弹出的快捷菜单中选择“重命名”命令</a:t>
            </a:r>
            <a:endParaRPr lang="en-US" altLang="zh-CN" sz="3200" dirty="0" smtClean="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单击</a:t>
            </a:r>
            <a:r>
              <a:rPr lang="zh-CN" altLang="zh-CN" sz="3200" dirty="0">
                <a:solidFill>
                  <a:schemeClr val="tx1"/>
                </a:solidFill>
              </a:rPr>
              <a:t>要改名的文件或文件夹，按</a:t>
            </a:r>
            <a:r>
              <a:rPr lang="en-US" altLang="zh-CN" sz="3200" dirty="0">
                <a:solidFill>
                  <a:schemeClr val="tx1"/>
                </a:solidFill>
              </a:rPr>
              <a:t>F2</a:t>
            </a:r>
            <a:r>
              <a:rPr lang="zh-CN" altLang="zh-CN" sz="3200" dirty="0">
                <a:solidFill>
                  <a:schemeClr val="tx1"/>
                </a:solidFill>
              </a:rPr>
              <a:t>键后修改</a:t>
            </a:r>
            <a:r>
              <a:rPr lang="zh-CN" altLang="zh-CN" sz="3200" dirty="0" smtClean="0">
                <a:solidFill>
                  <a:schemeClr val="tx1"/>
                </a:solidFill>
              </a:rPr>
              <a:t>名称</a:t>
            </a:r>
            <a:endParaRPr lang="en-US" altLang="zh-CN" sz="3200" dirty="0" smtClean="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单击</a:t>
            </a:r>
            <a:r>
              <a:rPr lang="zh-CN" altLang="zh-CN" sz="3200" dirty="0">
                <a:solidFill>
                  <a:schemeClr val="tx1"/>
                </a:solidFill>
              </a:rPr>
              <a:t>要改名的文件或文件夹，然后选择执行工具栏中的“组织”→“重命名”</a:t>
            </a:r>
            <a:r>
              <a:rPr lang="zh-CN" altLang="zh-CN" sz="3200" dirty="0" smtClean="0">
                <a:solidFill>
                  <a:schemeClr val="tx1"/>
                </a:solidFill>
              </a:rPr>
              <a:t>命令</a:t>
            </a:r>
            <a:endParaRPr lang="en-US" altLang="zh-CN" sz="3200" dirty="0" smtClean="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单击</a:t>
            </a:r>
            <a:r>
              <a:rPr lang="zh-CN" altLang="zh-CN" sz="3200" dirty="0">
                <a:solidFill>
                  <a:schemeClr val="tx1"/>
                </a:solidFill>
              </a:rPr>
              <a:t>要改名的文件或文件夹，然后选择执行“编辑”栏中的“重命名”</a:t>
            </a:r>
            <a:r>
              <a:rPr lang="zh-CN" altLang="zh-CN" sz="3200" dirty="0" smtClean="0">
                <a:solidFill>
                  <a:schemeClr val="tx1"/>
                </a:solidFill>
              </a:rPr>
              <a:t>命令</a:t>
            </a:r>
            <a:endParaRPr lang="en-US" altLang="zh-CN" sz="3200" dirty="0" smtClean="0">
              <a:solidFill>
                <a:schemeClr val="tx1"/>
              </a:solidFill>
            </a:endParaRPr>
          </a:p>
          <a:p>
            <a:r>
              <a:rPr lang="zh-CN" altLang="zh-CN" sz="3200" dirty="0">
                <a:solidFill>
                  <a:schemeClr val="accent6"/>
                </a:solidFill>
              </a:rPr>
              <a:t>注意：重命名文件时不要轻易修改文件的扩展名</a:t>
            </a:r>
            <a:endParaRPr lang="zh-CN" altLang="en-US" sz="3200" dirty="0">
              <a:solidFill>
                <a:schemeClr val="accent6"/>
              </a:solidFill>
            </a:endParaRPr>
          </a:p>
        </p:txBody>
      </p:sp>
      <p:sp>
        <p:nvSpPr>
          <p:cNvPr id="3" name="日期占位符 2"/>
          <p:cNvSpPr>
            <a:spLocks noGrp="1"/>
          </p:cNvSpPr>
          <p:nvPr>
            <p:ph type="dt" sz="half" idx="10"/>
          </p:nvPr>
        </p:nvSpPr>
        <p:spPr/>
        <p:txBody>
          <a:bodyPr/>
          <a:lstStyle/>
          <a:p>
            <a:pPr>
              <a:defRPr/>
            </a:pPr>
            <a:fld id="{5ED4A429-961A-4C13-9649-9BC8EE78FA8E}"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p:txBody>
      </p:sp>
      <p:sp>
        <p:nvSpPr>
          <p:cNvPr id="2" name="矩形 1"/>
          <p:cNvSpPr/>
          <p:nvPr/>
        </p:nvSpPr>
        <p:spPr>
          <a:xfrm>
            <a:off x="183794" y="980727"/>
            <a:ext cx="8816698" cy="584775"/>
          </a:xfrm>
          <a:prstGeom prst="rect">
            <a:avLst/>
          </a:prstGeom>
        </p:spPr>
        <p:txBody>
          <a:bodyPr wrap="square">
            <a:spAutoFit/>
          </a:bodyPr>
          <a:lstStyle/>
          <a:p>
            <a:r>
              <a:rPr lang="zh-CN" altLang="en-US" sz="3200" dirty="0" smtClean="0">
                <a:solidFill>
                  <a:srgbClr val="FF0000"/>
                </a:solidFill>
              </a:rPr>
              <a:t>修改文件扩展名</a:t>
            </a:r>
            <a:endParaRPr lang="zh-CN" altLang="en-US" sz="3200" dirty="0">
              <a:solidFill>
                <a:schemeClr val="accent6"/>
              </a:solidFill>
            </a:endParaRPr>
          </a:p>
        </p:txBody>
      </p:sp>
      <p:sp>
        <p:nvSpPr>
          <p:cNvPr id="3" name="矩形 2"/>
          <p:cNvSpPr/>
          <p:nvPr/>
        </p:nvSpPr>
        <p:spPr>
          <a:xfrm>
            <a:off x="179513" y="1573657"/>
            <a:ext cx="4140459" cy="4401205"/>
          </a:xfrm>
          <a:prstGeom prst="rect">
            <a:avLst/>
          </a:prstGeom>
          <a:solidFill>
            <a:schemeClr val="accent5">
              <a:lumMod val="40000"/>
              <a:lumOff val="60000"/>
            </a:schemeClr>
          </a:solidFill>
        </p:spPr>
        <p:txBody>
          <a:bodyPr wrap="square">
            <a:spAutoFit/>
          </a:bodyPr>
          <a:lstStyle/>
          <a:p>
            <a:r>
              <a:rPr lang="en-US" altLang="zh-CN" sz="2800" dirty="0" smtClean="0">
                <a:solidFill>
                  <a:schemeClr val="tx1"/>
                </a:solidFill>
              </a:rPr>
              <a:t>        </a:t>
            </a:r>
            <a:r>
              <a:rPr lang="zh-CN" altLang="zh-CN" sz="2800" dirty="0" smtClean="0">
                <a:solidFill>
                  <a:schemeClr val="tx1"/>
                </a:solidFill>
              </a:rPr>
              <a:t>将</a:t>
            </a:r>
            <a:r>
              <a:rPr lang="zh-CN" altLang="zh-CN" sz="2800" dirty="0">
                <a:solidFill>
                  <a:schemeClr val="tx1"/>
                </a:solidFill>
              </a:rPr>
              <a:t>文件类型的扩展名都显示</a:t>
            </a:r>
            <a:r>
              <a:rPr lang="zh-CN" altLang="zh-CN" sz="2800" dirty="0" smtClean="0">
                <a:solidFill>
                  <a:schemeClr val="tx1"/>
                </a:solidFill>
              </a:rPr>
              <a:t>出来</a:t>
            </a:r>
            <a:r>
              <a:rPr lang="zh-CN" altLang="en-US" sz="2800" dirty="0" smtClean="0">
                <a:solidFill>
                  <a:schemeClr val="tx1"/>
                </a:solidFill>
              </a:rPr>
              <a:t>，</a:t>
            </a:r>
            <a:r>
              <a:rPr lang="zh-CN" altLang="zh-CN" sz="2800" dirty="0" smtClean="0">
                <a:solidFill>
                  <a:schemeClr val="tx1"/>
                </a:solidFill>
              </a:rPr>
              <a:t>在</a:t>
            </a:r>
            <a:r>
              <a:rPr lang="zh-CN" altLang="zh-CN" sz="2800" dirty="0">
                <a:solidFill>
                  <a:schemeClr val="tx1"/>
                </a:solidFill>
              </a:rPr>
              <a:t>“计算机”或资源管理器窗口中，选择“工具”菜单栏里的“文件夹选项”命令，从打开的“文件夹选项”对话框中选择“查看”选项卡，然后在“高级设置”列表框勾选“隐藏已知文件类型的扩展名”</a:t>
            </a:r>
            <a:endParaRPr lang="zh-CN" altLang="en-US" sz="2800" dirty="0">
              <a:solidFill>
                <a:schemeClr val="tx1"/>
              </a:solidFill>
            </a:endParaRPr>
          </a:p>
        </p:txBody>
      </p:sp>
      <p:pic>
        <p:nvPicPr>
          <p:cNvPr id="29698" name="图片 1"/>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427984" y="1045228"/>
            <a:ext cx="4536504" cy="545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pPr>
              <a:defRPr/>
            </a:pPr>
            <a:fld id="{94019246-1EC8-4464-9170-5B29C542610F}"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052736"/>
            <a:ext cx="8172908" cy="4324838"/>
          </a:xfrm>
          <a:prstGeom prst="rect">
            <a:avLst/>
          </a:prstGeom>
          <a:solidFill>
            <a:schemeClr val="accent5">
              <a:lumMod val="40000"/>
              <a:lumOff val="60000"/>
            </a:schemeClr>
          </a:solidFill>
          <a:ln>
            <a:noFill/>
          </a:ln>
        </p:spPr>
        <p:txBody>
          <a:bodyPr wrap="square">
            <a:spAutoFit/>
          </a:bodyPr>
          <a:lstStyle/>
          <a:p>
            <a:pPr lvl="1" eaLnBrk="1" hangingPunct="1">
              <a:buClr>
                <a:schemeClr val="tx1"/>
              </a:buClr>
              <a:buFontTx/>
              <a:buNone/>
            </a:pPr>
            <a:r>
              <a:rPr lang="zh-CN" altLang="zh-CN" sz="3600" dirty="0">
                <a:solidFill>
                  <a:srgbClr val="FF0000"/>
                </a:solidFill>
              </a:rPr>
              <a:t>删除文件和文件夹</a:t>
            </a:r>
            <a:endParaRPr lang="en-US" altLang="zh-CN" sz="3600" dirty="0" smtClean="0">
              <a:solidFill>
                <a:srgbClr val="FF0000"/>
              </a:solidFill>
              <a:latin typeface="宋体" panose="02010600030101010101" pitchFamily="2" charset="-122"/>
            </a:endParaRPr>
          </a:p>
          <a:p>
            <a:pPr lvl="1" eaLnBrk="1" hangingPunct="1">
              <a:buClr>
                <a:schemeClr val="tx1"/>
              </a:buClr>
              <a:buFontTx/>
              <a:buNone/>
            </a:pPr>
            <a:r>
              <a:rPr lang="zh-CN" altLang="en-US" sz="3600" dirty="0" smtClean="0">
                <a:solidFill>
                  <a:schemeClr val="tx1"/>
                </a:solidFill>
                <a:latin typeface="宋体" panose="02010600030101010101" pitchFamily="2" charset="-122"/>
              </a:rPr>
              <a:t>逻辑</a:t>
            </a:r>
            <a:r>
              <a:rPr lang="zh-CN" altLang="en-US" sz="3600" dirty="0">
                <a:solidFill>
                  <a:schemeClr val="tx1"/>
                </a:solidFill>
                <a:latin typeface="宋体" panose="02010600030101010101" pitchFamily="2" charset="-122"/>
              </a:rPr>
              <a:t>删除：</a:t>
            </a:r>
            <a:endParaRPr lang="zh-CN" altLang="en-US" sz="3600" dirty="0">
              <a:solidFill>
                <a:schemeClr val="tx1"/>
              </a:solidFill>
              <a:latin typeface="宋体" panose="02010600030101010101" pitchFamily="2" charset="-122"/>
            </a:endParaRPr>
          </a:p>
          <a:p>
            <a:pPr lvl="1" eaLnBrk="1" hangingPunct="1">
              <a:buClr>
                <a:schemeClr val="tx1"/>
              </a:buClr>
              <a:buFontTx/>
              <a:buNone/>
            </a:pPr>
            <a:r>
              <a:rPr lang="zh-CN" altLang="en-US" sz="3600" dirty="0">
                <a:solidFill>
                  <a:schemeClr val="tx1"/>
                </a:solidFill>
                <a:latin typeface="宋体" panose="02010600030101010101" pitchFamily="2" charset="-122"/>
              </a:rPr>
              <a:t>               按 </a:t>
            </a:r>
            <a:r>
              <a:rPr lang="en-US" altLang="zh-CN" sz="3600" dirty="0">
                <a:solidFill>
                  <a:schemeClr val="tx1"/>
                </a:solidFill>
                <a:latin typeface="宋体" panose="02010600030101010101" pitchFamily="2" charset="-122"/>
              </a:rPr>
              <a:t>Delete</a:t>
            </a:r>
            <a:r>
              <a:rPr lang="zh-CN" altLang="en-US" sz="3600" dirty="0">
                <a:solidFill>
                  <a:schemeClr val="tx1"/>
                </a:solidFill>
                <a:latin typeface="宋体" panose="02010600030101010101" pitchFamily="2" charset="-122"/>
              </a:rPr>
              <a:t>键</a:t>
            </a:r>
            <a:endParaRPr lang="zh-CN" altLang="en-US" sz="3600" dirty="0">
              <a:solidFill>
                <a:schemeClr val="tx1"/>
              </a:solidFill>
              <a:latin typeface="宋体" panose="02010600030101010101" pitchFamily="2" charset="-122"/>
            </a:endParaRPr>
          </a:p>
          <a:p>
            <a:pPr lvl="1" eaLnBrk="1" hangingPunct="1">
              <a:buClr>
                <a:schemeClr val="tx1"/>
              </a:buClr>
              <a:buFontTx/>
              <a:buNone/>
            </a:pPr>
            <a:r>
              <a:rPr lang="zh-CN" altLang="en-US" sz="3600" dirty="0" smtClean="0">
                <a:solidFill>
                  <a:schemeClr val="tx1"/>
                </a:solidFill>
                <a:latin typeface="宋体" panose="02010600030101010101" pitchFamily="2" charset="-122"/>
              </a:rPr>
              <a:t>   选定</a:t>
            </a:r>
            <a:r>
              <a:rPr lang="zh-CN" altLang="en-US" sz="3600" dirty="0">
                <a:solidFill>
                  <a:schemeClr val="tx1"/>
                </a:solidFill>
                <a:latin typeface="宋体" panose="02010600030101010101" pitchFamily="2" charset="-122"/>
              </a:rPr>
              <a:t>后      </a:t>
            </a:r>
            <a:r>
              <a:rPr lang="zh-CN" altLang="en-US" sz="3600" dirty="0" smtClean="0">
                <a:solidFill>
                  <a:schemeClr val="tx1"/>
                </a:solidFill>
                <a:latin typeface="宋体" panose="02010600030101010101" pitchFamily="2" charset="-122"/>
              </a:rPr>
              <a:t>单击</a:t>
            </a:r>
            <a:r>
              <a:rPr lang="zh-CN" altLang="en-US" sz="3600" dirty="0">
                <a:solidFill>
                  <a:schemeClr val="tx1"/>
                </a:solidFill>
                <a:latin typeface="宋体" panose="02010600030101010101" pitchFamily="2" charset="-122"/>
              </a:rPr>
              <a:t>“删除”</a:t>
            </a:r>
            <a:endParaRPr lang="zh-CN" altLang="en-US" sz="3600" dirty="0">
              <a:solidFill>
                <a:schemeClr val="tx1"/>
              </a:solidFill>
              <a:latin typeface="宋体" panose="02010600030101010101" pitchFamily="2" charset="-122"/>
            </a:endParaRPr>
          </a:p>
          <a:p>
            <a:pPr eaLnBrk="1" hangingPunct="1">
              <a:buClr>
                <a:schemeClr val="tx1"/>
              </a:buClr>
              <a:buFontTx/>
              <a:buChar char=" "/>
            </a:pPr>
            <a:r>
              <a:rPr lang="zh-CN" altLang="en-US" sz="3600" dirty="0">
                <a:solidFill>
                  <a:schemeClr val="tx1"/>
                </a:solidFill>
                <a:latin typeface="宋体" panose="02010600030101010101" pitchFamily="2" charset="-122"/>
              </a:rPr>
              <a:t>                单击“剪切”</a:t>
            </a:r>
            <a:endParaRPr lang="zh-CN" altLang="en-US" sz="3600" dirty="0">
              <a:solidFill>
                <a:schemeClr val="tx1"/>
              </a:solidFill>
              <a:latin typeface="宋体" panose="02010600030101010101" pitchFamily="2" charset="-122"/>
            </a:endParaRPr>
          </a:p>
          <a:p>
            <a:pPr eaLnBrk="1" hangingPunct="1">
              <a:lnSpc>
                <a:spcPct val="88000"/>
              </a:lnSpc>
              <a:buClr>
                <a:schemeClr val="tx1"/>
              </a:buClr>
              <a:buFontTx/>
              <a:buChar char=" "/>
            </a:pPr>
            <a:r>
              <a:rPr lang="zh-CN" altLang="en-US" sz="3600" dirty="0">
                <a:solidFill>
                  <a:schemeClr val="tx1"/>
                </a:solidFill>
              </a:rPr>
              <a:t>    </a:t>
            </a:r>
            <a:endParaRPr lang="zh-CN" altLang="en-US" sz="3600" dirty="0">
              <a:solidFill>
                <a:schemeClr val="tx1"/>
              </a:solidFill>
            </a:endParaRPr>
          </a:p>
          <a:p>
            <a:pPr eaLnBrk="1" hangingPunct="1">
              <a:lnSpc>
                <a:spcPct val="88000"/>
              </a:lnSpc>
              <a:buClr>
                <a:schemeClr val="tx1"/>
              </a:buClr>
              <a:buFontTx/>
              <a:buChar char=" "/>
            </a:pPr>
            <a:r>
              <a:rPr lang="zh-CN" altLang="en-US" sz="3600" dirty="0" smtClean="0">
                <a:solidFill>
                  <a:schemeClr val="tx1"/>
                </a:solidFill>
                <a:latin typeface="宋体" panose="02010600030101010101" pitchFamily="2" charset="-122"/>
              </a:rPr>
              <a:t> 物理</a:t>
            </a:r>
            <a:r>
              <a:rPr lang="zh-CN" altLang="en-US" sz="3600" dirty="0">
                <a:solidFill>
                  <a:schemeClr val="tx1"/>
                </a:solidFill>
                <a:latin typeface="宋体" panose="02010600030101010101" pitchFamily="2" charset="-122"/>
              </a:rPr>
              <a:t>删除</a:t>
            </a:r>
            <a:r>
              <a:rPr lang="zh-CN" altLang="en-US" sz="3600" dirty="0" smtClean="0">
                <a:solidFill>
                  <a:schemeClr val="tx1"/>
                </a:solidFill>
                <a:latin typeface="宋体" panose="02010600030101010101" pitchFamily="2" charset="-122"/>
              </a:rPr>
              <a:t>：</a:t>
            </a:r>
            <a:endParaRPr lang="en-US" altLang="zh-CN" sz="3600" dirty="0" smtClean="0">
              <a:solidFill>
                <a:schemeClr val="tx1"/>
              </a:solidFill>
              <a:latin typeface="宋体" panose="02010600030101010101" pitchFamily="2" charset="-122"/>
            </a:endParaRPr>
          </a:p>
          <a:p>
            <a:pPr eaLnBrk="1" hangingPunct="1">
              <a:lnSpc>
                <a:spcPct val="88000"/>
              </a:lnSpc>
              <a:buClr>
                <a:schemeClr val="tx1"/>
              </a:buClr>
              <a:buFontTx/>
              <a:buChar char=" "/>
            </a:pPr>
            <a:r>
              <a:rPr lang="zh-CN" altLang="en-US" sz="3600" dirty="0" smtClean="0">
                <a:solidFill>
                  <a:schemeClr val="tx1"/>
                </a:solidFill>
                <a:latin typeface="宋体" panose="02010600030101010101" pitchFamily="2" charset="-122"/>
              </a:rPr>
              <a:t>选定</a:t>
            </a:r>
            <a:r>
              <a:rPr lang="zh-CN" altLang="en-US" sz="3600" dirty="0">
                <a:solidFill>
                  <a:schemeClr val="tx1"/>
                </a:solidFill>
                <a:latin typeface="宋体" panose="02010600030101010101" pitchFamily="2" charset="-122"/>
              </a:rPr>
              <a:t>后，同时按下</a:t>
            </a:r>
            <a:r>
              <a:rPr lang="en-US" altLang="zh-CN" sz="3600" dirty="0" err="1">
                <a:solidFill>
                  <a:schemeClr val="tx1"/>
                </a:solidFill>
                <a:latin typeface="宋体" panose="02010600030101010101" pitchFamily="2" charset="-122"/>
              </a:rPr>
              <a:t>Shift+Delete</a:t>
            </a:r>
            <a:r>
              <a:rPr lang="zh-CN" altLang="en-US" sz="3600" dirty="0">
                <a:solidFill>
                  <a:schemeClr val="tx1"/>
                </a:solidFill>
                <a:latin typeface="宋体" panose="02010600030101010101" pitchFamily="2" charset="-122"/>
              </a:rPr>
              <a:t>键</a:t>
            </a:r>
            <a:endParaRPr lang="zh-CN" altLang="en-US" sz="3600" dirty="0">
              <a:solidFill>
                <a:schemeClr val="tx1"/>
              </a:solidFill>
              <a:latin typeface="宋体" panose="02010600030101010101" pitchFamily="2" charset="-122"/>
            </a:endParaRPr>
          </a:p>
        </p:txBody>
      </p:sp>
      <p:sp>
        <p:nvSpPr>
          <p:cNvPr id="3" name="左大括号 2"/>
          <p:cNvSpPr/>
          <p:nvPr/>
        </p:nvSpPr>
        <p:spPr bwMode="auto">
          <a:xfrm>
            <a:off x="3491880" y="2312876"/>
            <a:ext cx="936104" cy="1476164"/>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p:txBody>
      </p:sp>
      <p:sp>
        <p:nvSpPr>
          <p:cNvPr id="4" name="日期占位符 3"/>
          <p:cNvSpPr>
            <a:spLocks noGrp="1"/>
          </p:cNvSpPr>
          <p:nvPr>
            <p:ph type="dt" sz="half" idx="10"/>
          </p:nvPr>
        </p:nvSpPr>
        <p:spPr/>
        <p:txBody>
          <a:bodyPr/>
          <a:lstStyle/>
          <a:p>
            <a:pPr>
              <a:defRPr/>
            </a:pPr>
            <a:fld id="{666F822D-1F0C-4E25-B85A-5686BD9E7A50}" type="datetime1">
              <a:rPr lang="zh-CN" altLang="en-US" smtClean="0"/>
            </a:fld>
            <a:endParaRPr lang="zh-CN" altLang="en-US"/>
          </a:p>
        </p:txBody>
      </p:sp>
      <p:sp>
        <p:nvSpPr>
          <p:cNvPr id="6" name="灯片编号占位符 5"/>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2171" y="1448780"/>
            <a:ext cx="4397821" cy="3108543"/>
          </a:xfrm>
          <a:prstGeom prst="rect">
            <a:avLst/>
          </a:prstGeom>
          <a:solidFill>
            <a:schemeClr val="accent5">
              <a:lumMod val="20000"/>
              <a:lumOff val="80000"/>
            </a:schemeClr>
          </a:solidFill>
        </p:spPr>
        <p:txBody>
          <a:bodyPr wrap="square">
            <a:spAutoFit/>
          </a:bodyPr>
          <a:lstStyle/>
          <a:p>
            <a:pPr eaLnBrk="1" hangingPunct="1">
              <a:buClr>
                <a:schemeClr val="tx1"/>
              </a:buClr>
              <a:buFontTx/>
              <a:buChar char=" "/>
            </a:pPr>
            <a:r>
              <a:rPr lang="zh-CN" altLang="zh-CN" sz="2800" dirty="0">
                <a:solidFill>
                  <a:srgbClr val="FF0000"/>
                </a:solidFill>
              </a:rPr>
              <a:t>查看文件或文件夹的属性</a:t>
            </a:r>
            <a:endParaRPr lang="en-US" altLang="zh-CN" sz="2800" dirty="0" smtClean="0">
              <a:solidFill>
                <a:srgbClr val="FF0000"/>
              </a:solidFill>
            </a:endParaRPr>
          </a:p>
          <a:p>
            <a:pPr eaLnBrk="1" hangingPunct="1">
              <a:buClr>
                <a:schemeClr val="tx1"/>
              </a:buClr>
              <a:buFontTx/>
              <a:buChar char=" "/>
            </a:pPr>
            <a:r>
              <a:rPr lang="zh-CN" altLang="en-US" sz="2800" dirty="0" smtClean="0">
                <a:solidFill>
                  <a:schemeClr val="tx1"/>
                </a:solidFill>
              </a:rPr>
              <a:t>文件</a:t>
            </a:r>
            <a:r>
              <a:rPr lang="zh-CN" altLang="en-US" sz="2800" dirty="0">
                <a:solidFill>
                  <a:schemeClr val="tx1"/>
                </a:solidFill>
              </a:rPr>
              <a:t>或文件夹的属性信息包括：</a:t>
            </a:r>
            <a:endParaRPr lang="zh-CN" altLang="en-US" sz="2800" dirty="0">
              <a:solidFill>
                <a:schemeClr val="tx1"/>
              </a:solidFill>
            </a:endParaRPr>
          </a:p>
          <a:p>
            <a:pPr eaLnBrk="1" hangingPunct="1">
              <a:buClr>
                <a:schemeClr val="tx1"/>
              </a:buClr>
              <a:buFontTx/>
              <a:buChar char=" "/>
            </a:pPr>
            <a:r>
              <a:rPr lang="zh-CN" altLang="en-US" sz="2800" dirty="0" smtClean="0">
                <a:solidFill>
                  <a:schemeClr val="tx1"/>
                </a:solidFill>
              </a:rPr>
              <a:t>     名称</a:t>
            </a:r>
            <a:r>
              <a:rPr lang="zh-CN" altLang="en-US" sz="2800" dirty="0">
                <a:solidFill>
                  <a:schemeClr val="tx1"/>
                </a:solidFill>
              </a:rPr>
              <a:t>、位置</a:t>
            </a:r>
            <a:r>
              <a:rPr lang="zh-CN" altLang="en-US" sz="2800" dirty="0" smtClean="0">
                <a:solidFill>
                  <a:schemeClr val="tx1"/>
                </a:solidFill>
              </a:rPr>
              <a:t>、大小、</a:t>
            </a:r>
            <a:endParaRPr lang="en-US" altLang="zh-CN" sz="2800" dirty="0" smtClean="0">
              <a:solidFill>
                <a:schemeClr val="tx1"/>
              </a:solidFill>
            </a:endParaRPr>
          </a:p>
          <a:p>
            <a:pPr eaLnBrk="1" hangingPunct="1">
              <a:buClr>
                <a:schemeClr val="tx1"/>
              </a:buClr>
              <a:buFontTx/>
              <a:buChar char=" "/>
            </a:pPr>
            <a:r>
              <a:rPr lang="zh-CN" altLang="en-US" sz="2800" dirty="0" smtClean="0">
                <a:solidFill>
                  <a:schemeClr val="tx1"/>
                </a:solidFill>
              </a:rPr>
              <a:t>      创建</a:t>
            </a:r>
            <a:r>
              <a:rPr lang="zh-CN" altLang="en-US" sz="2800" dirty="0">
                <a:solidFill>
                  <a:schemeClr val="tx1"/>
                </a:solidFill>
              </a:rPr>
              <a:t>时间、</a:t>
            </a:r>
            <a:r>
              <a:rPr lang="zh-CN" altLang="en-US" sz="2800" dirty="0">
                <a:solidFill>
                  <a:schemeClr val="tx1"/>
                </a:solidFill>
                <a:latin typeface="宋体" panose="02010600030101010101" pitchFamily="2" charset="-122"/>
              </a:rPr>
              <a:t>属性</a:t>
            </a:r>
            <a:endParaRPr lang="zh-CN" altLang="en-US" sz="2800" dirty="0">
              <a:solidFill>
                <a:schemeClr val="tx1"/>
              </a:solidFill>
              <a:latin typeface="宋体" panose="02010600030101010101" pitchFamily="2" charset="-122"/>
            </a:endParaRPr>
          </a:p>
          <a:p>
            <a:pPr eaLnBrk="1" hangingPunct="1">
              <a:buClr>
                <a:schemeClr val="tx1"/>
              </a:buClr>
              <a:buFontTx/>
              <a:buChar char=" "/>
            </a:pPr>
            <a:r>
              <a:rPr lang="zh-CN" altLang="en-US" sz="2800" dirty="0" smtClean="0">
                <a:solidFill>
                  <a:schemeClr val="tx1"/>
                </a:solidFill>
              </a:rPr>
              <a:t>      属性：</a:t>
            </a:r>
            <a:endParaRPr lang="en-US" altLang="zh-CN" sz="2800" dirty="0" smtClean="0">
              <a:solidFill>
                <a:schemeClr val="tx1"/>
              </a:solidFill>
            </a:endParaRPr>
          </a:p>
          <a:p>
            <a:pPr eaLnBrk="1" hangingPunct="1">
              <a:buClr>
                <a:schemeClr val="tx1"/>
              </a:buClr>
              <a:buFontTx/>
              <a:buChar char=" "/>
            </a:pPr>
            <a:r>
              <a:rPr lang="zh-CN" altLang="en-US" sz="2800" dirty="0" smtClean="0">
                <a:solidFill>
                  <a:schemeClr val="tx1"/>
                </a:solidFill>
                <a:latin typeface="宋体" panose="02010600030101010101" pitchFamily="2" charset="-122"/>
              </a:rPr>
              <a:t>   只读</a:t>
            </a:r>
            <a:r>
              <a:rPr lang="en-US" altLang="zh-CN" sz="28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隐藏</a:t>
            </a:r>
            <a:r>
              <a:rPr lang="en-US" altLang="zh-CN" sz="28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存档</a:t>
            </a:r>
            <a:r>
              <a:rPr lang="en-US" altLang="zh-CN" sz="2800" dirty="0">
                <a:solidFill>
                  <a:schemeClr val="tx1"/>
                </a:solidFill>
                <a:latin typeface="宋体" panose="02010600030101010101" pitchFamily="2" charset="-122"/>
              </a:rPr>
              <a:t>/</a:t>
            </a:r>
            <a:r>
              <a:rPr lang="zh-CN" altLang="en-US" sz="2800" dirty="0" smtClean="0">
                <a:solidFill>
                  <a:schemeClr val="tx1"/>
                </a:solidFill>
                <a:latin typeface="宋体" panose="02010600030101010101" pitchFamily="2" charset="-122"/>
              </a:rPr>
              <a:t>系统</a:t>
            </a:r>
            <a:endParaRPr lang="zh-CN" altLang="en-US" sz="2800" dirty="0">
              <a:solidFill>
                <a:schemeClr val="tx1"/>
              </a:solidFill>
              <a:latin typeface="宋体" panose="02010600030101010101" pitchFamily="2" charset="-122"/>
            </a:endParaRPr>
          </a:p>
        </p:txBody>
      </p:sp>
      <p:sp>
        <p:nvSpPr>
          <p:cNvPr id="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文件</a:t>
            </a:r>
            <a:r>
              <a:rPr lang="zh-CN" altLang="zh-CN" sz="3600" dirty="0">
                <a:solidFill>
                  <a:srgbClr val="990000"/>
                </a:solidFill>
                <a:ea typeface="黑体" panose="02010609060101010101" pitchFamily="49" charset="-122"/>
              </a:rPr>
              <a:t>及文件夹的基本操作</a:t>
            </a:r>
            <a:endParaRPr lang="zh-CN" altLang="zh-CN" sz="3600" dirty="0">
              <a:solidFill>
                <a:srgbClr val="990000"/>
              </a:solidFill>
              <a:ea typeface="黑体" panose="02010609060101010101" pitchFamily="49" charset="-122"/>
            </a:endParaRPr>
          </a:p>
        </p:txBody>
      </p:sp>
      <p:pic>
        <p:nvPicPr>
          <p:cNvPr id="19458" name="图片 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27029" y="1304764"/>
            <a:ext cx="4121435" cy="436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CFE186BC-1AFF-4D67-BE7C-A03A6AA5D36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2.1.2</a:t>
            </a:r>
            <a:r>
              <a:rPr lang="en-US" altLang="zh-CN" sz="3600" dirty="0" smtClean="0"/>
              <a:t> </a:t>
            </a:r>
            <a:r>
              <a:rPr lang="zh-CN" altLang="en-US" sz="3600" dirty="0">
                <a:solidFill>
                  <a:srgbClr val="990000"/>
                </a:solidFill>
                <a:ea typeface="黑体" panose="02010609060101010101" pitchFamily="49" charset="-122"/>
              </a:rPr>
              <a:t>操作系统分类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8435" name="矩形 1"/>
          <p:cNvSpPr>
            <a:spLocks noChangeArrowheads="1"/>
          </p:cNvSpPr>
          <p:nvPr/>
        </p:nvSpPr>
        <p:spPr bwMode="auto">
          <a:xfrm>
            <a:off x="647564" y="980728"/>
            <a:ext cx="7884876" cy="2246769"/>
          </a:xfrm>
          <a:prstGeom prst="rect">
            <a:avLst/>
          </a:prstGeom>
          <a:solidFill>
            <a:schemeClr val="accent1">
              <a:lumMod val="20000"/>
              <a:lumOff val="80000"/>
            </a:schemeClr>
          </a:solidFill>
          <a:ln>
            <a:noFill/>
          </a:ln>
        </p:spPr>
        <p:txBody>
          <a:bodyPr wrap="square">
            <a:spAutoFit/>
          </a:bodyPr>
          <a:lstStyle/>
          <a:p>
            <a:pPr eaLnBrk="1" hangingPunct="1">
              <a:buFont typeface="Wingdings" panose="05000000000000000000" pitchFamily="2" charset="2"/>
              <a:buNone/>
            </a:pPr>
            <a:r>
              <a:rPr lang="zh-CN" altLang="en-US" sz="2800" dirty="0">
                <a:solidFill>
                  <a:srgbClr val="C00000"/>
                </a:solidFill>
              </a:rPr>
              <a:t>以能够支持的用户数目为标准分类</a:t>
            </a:r>
            <a:endParaRPr lang="en-US" altLang="zh-CN" sz="2800" dirty="0">
              <a:solidFill>
                <a:srgbClr val="C00000"/>
              </a:solidFill>
            </a:endParaRPr>
          </a:p>
          <a:p>
            <a:pPr marL="914400" lvl="1" indent="-457200" eaLnBrk="1" hangingPunct="1">
              <a:buClr>
                <a:srgbClr val="C00000"/>
              </a:buClr>
              <a:buFont typeface="Wingdings" panose="05000000000000000000" pitchFamily="2" charset="2"/>
              <a:buChar char="l"/>
            </a:pPr>
            <a:r>
              <a:rPr lang="zh-CN" altLang="en-US" sz="2800" dirty="0" smtClean="0">
                <a:solidFill>
                  <a:schemeClr val="tx1"/>
                </a:solidFill>
              </a:rPr>
              <a:t>单</a:t>
            </a:r>
            <a:r>
              <a:rPr lang="zh-CN" altLang="en-US" sz="2800" dirty="0">
                <a:solidFill>
                  <a:schemeClr val="tx1"/>
                </a:solidFill>
              </a:rPr>
              <a:t>用户操作系统，即系统的所有软件、硬件资源只能为一个用户提供服务。</a:t>
            </a:r>
            <a:endParaRPr lang="en-US" altLang="zh-CN" sz="2800" dirty="0">
              <a:solidFill>
                <a:schemeClr val="tx1"/>
              </a:solidFill>
            </a:endParaRPr>
          </a:p>
          <a:p>
            <a:pPr marL="914400" lvl="1" indent="-457200" eaLnBrk="1" hangingPunct="1">
              <a:buClr>
                <a:srgbClr val="C00000"/>
              </a:buClr>
              <a:buFont typeface="Wingdings" panose="05000000000000000000" pitchFamily="2" charset="2"/>
              <a:buChar char="l"/>
            </a:pPr>
            <a:r>
              <a:rPr lang="zh-CN" altLang="en-US" sz="2800" dirty="0" smtClean="0">
                <a:solidFill>
                  <a:schemeClr val="tx1"/>
                </a:solidFill>
              </a:rPr>
              <a:t>多用户</a:t>
            </a:r>
            <a:r>
              <a:rPr lang="zh-CN" altLang="en-US" sz="2800" dirty="0">
                <a:solidFill>
                  <a:schemeClr val="tx1"/>
                </a:solidFill>
              </a:rPr>
              <a:t>操作系统，即系统能为多个用户提供服务</a:t>
            </a:r>
            <a:endParaRPr lang="zh-CN" altLang="en-US" sz="2800" dirty="0">
              <a:solidFill>
                <a:schemeClr val="tx1"/>
              </a:solidFill>
            </a:endParaRPr>
          </a:p>
        </p:txBody>
      </p:sp>
      <p:sp>
        <p:nvSpPr>
          <p:cNvPr id="4" name="矩形 1"/>
          <p:cNvSpPr>
            <a:spLocks noChangeArrowheads="1"/>
          </p:cNvSpPr>
          <p:nvPr/>
        </p:nvSpPr>
        <p:spPr bwMode="auto">
          <a:xfrm>
            <a:off x="647565" y="3248980"/>
            <a:ext cx="7884876" cy="3108543"/>
          </a:xfrm>
          <a:prstGeom prst="rect">
            <a:avLst/>
          </a:prstGeom>
          <a:solidFill>
            <a:schemeClr val="accent5">
              <a:lumMod val="60000"/>
              <a:lumOff val="40000"/>
            </a:schemeClr>
          </a:solidFill>
          <a:ln>
            <a:noFill/>
          </a:ln>
        </p:spPr>
        <p:txBody>
          <a:bodyPr wrap="square">
            <a:spAutoFit/>
          </a:bodyPr>
          <a:lstStyle/>
          <a:p>
            <a:pPr marL="609600" indent="-609600" eaLnBrk="1" hangingPunct="1">
              <a:buFont typeface="Wingdings" panose="05000000000000000000" pitchFamily="2" charset="2"/>
              <a:buNone/>
            </a:pPr>
            <a:r>
              <a:rPr lang="zh-CN" altLang="en-US" sz="2800" dirty="0">
                <a:solidFill>
                  <a:srgbClr val="C00000"/>
                </a:solidFill>
              </a:rPr>
              <a:t>以能否运行多个任务为标准分类</a:t>
            </a:r>
            <a:endParaRPr lang="en-US" altLang="zh-CN" sz="2800" dirty="0">
              <a:solidFill>
                <a:srgbClr val="C00000"/>
              </a:solidFill>
            </a:endParaRPr>
          </a:p>
          <a:p>
            <a:pPr marL="1066800" lvl="1" indent="-609600" eaLnBrk="1" hangingPunct="1">
              <a:buClr>
                <a:srgbClr val="C00000"/>
              </a:buClr>
              <a:buFont typeface="Wingdings" panose="05000000000000000000" pitchFamily="2" charset="2"/>
              <a:buChar char="l"/>
            </a:pPr>
            <a:r>
              <a:rPr lang="zh-CN" altLang="en-US" sz="2800" dirty="0" smtClean="0">
                <a:solidFill>
                  <a:schemeClr val="tx1"/>
                </a:solidFill>
              </a:rPr>
              <a:t>单</a:t>
            </a:r>
            <a:r>
              <a:rPr lang="zh-CN" altLang="en-US" sz="2800" dirty="0">
                <a:solidFill>
                  <a:schemeClr val="tx1"/>
                </a:solidFill>
              </a:rPr>
              <a:t>任务操作系统，即用户一次只能提交一个任务，待该任务处理完毕后才能提交下一个任务，</a:t>
            </a:r>
            <a:r>
              <a:rPr lang="en-US" altLang="zh-CN" sz="2800" dirty="0">
                <a:solidFill>
                  <a:schemeClr val="tx1"/>
                </a:solidFill>
              </a:rPr>
              <a:t>CPU</a:t>
            </a:r>
            <a:r>
              <a:rPr lang="zh-CN" altLang="en-US" sz="2800" dirty="0">
                <a:solidFill>
                  <a:schemeClr val="tx1"/>
                </a:solidFill>
              </a:rPr>
              <a:t>的运行效率较低。如</a:t>
            </a:r>
            <a:r>
              <a:rPr lang="en-US" altLang="zh-CN" sz="2800" dirty="0">
                <a:solidFill>
                  <a:schemeClr val="tx1"/>
                </a:solidFill>
              </a:rPr>
              <a:t>MS DOS</a:t>
            </a:r>
            <a:r>
              <a:rPr lang="zh-CN" altLang="en-US" sz="2800" dirty="0">
                <a:solidFill>
                  <a:schemeClr val="tx1"/>
                </a:solidFill>
              </a:rPr>
              <a:t>。</a:t>
            </a:r>
            <a:endParaRPr lang="en-US" altLang="zh-CN" sz="2800" dirty="0">
              <a:solidFill>
                <a:schemeClr val="tx1"/>
              </a:solidFill>
            </a:endParaRPr>
          </a:p>
          <a:p>
            <a:pPr marL="1066800" lvl="1" indent="-609600" eaLnBrk="1" hangingPunct="1">
              <a:buClr>
                <a:srgbClr val="C00000"/>
              </a:buClr>
              <a:buFont typeface="Wingdings" panose="05000000000000000000" pitchFamily="2" charset="2"/>
              <a:buChar char="l"/>
            </a:pPr>
            <a:r>
              <a:rPr lang="zh-CN" altLang="en-US" sz="2800" dirty="0" smtClean="0">
                <a:solidFill>
                  <a:schemeClr val="tx1"/>
                </a:solidFill>
              </a:rPr>
              <a:t>多任务</a:t>
            </a:r>
            <a:r>
              <a:rPr lang="zh-CN" altLang="en-US" sz="2800" dirty="0">
                <a:solidFill>
                  <a:schemeClr val="tx1"/>
                </a:solidFill>
              </a:rPr>
              <a:t>操作系统，即允许多个程序或多个作业同时存在或运行</a:t>
            </a:r>
            <a:endParaRPr lang="zh-CN" altLang="en-US" sz="2800" dirty="0">
              <a:solidFill>
                <a:schemeClr val="tx1"/>
              </a:solidFill>
            </a:endParaRPr>
          </a:p>
        </p:txBody>
      </p:sp>
      <p:sp>
        <p:nvSpPr>
          <p:cNvPr id="2" name="日期占位符 1"/>
          <p:cNvSpPr>
            <a:spLocks noGrp="1"/>
          </p:cNvSpPr>
          <p:nvPr>
            <p:ph type="dt" sz="half" idx="10"/>
          </p:nvPr>
        </p:nvSpPr>
        <p:spPr/>
        <p:txBody>
          <a:bodyPr/>
          <a:lstStyle/>
          <a:p>
            <a:pPr>
              <a:defRPr/>
            </a:pPr>
            <a:fld id="{7C6E3CE4-6E7A-471B-BB6E-BDB9AB53F4A8}"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资源管理器</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143508" y="795338"/>
            <a:ext cx="8640960" cy="1107996"/>
          </a:xfrm>
          <a:prstGeom prst="rect">
            <a:avLst/>
          </a:prstGeom>
        </p:spPr>
        <p:txBody>
          <a:bodyPr wrap="square">
            <a:spAutoFit/>
          </a:bodyPr>
          <a:lstStyle/>
          <a:p>
            <a:r>
              <a:rPr lang="en-US" altLang="zh-CN" dirty="0" smtClean="0">
                <a:solidFill>
                  <a:schemeClr val="tx1"/>
                </a:solidFill>
              </a:rPr>
              <a:t>        </a:t>
            </a:r>
            <a:r>
              <a:rPr lang="zh-CN" altLang="zh-CN" dirty="0" smtClean="0">
                <a:solidFill>
                  <a:schemeClr val="tx1"/>
                </a:solidFill>
              </a:rPr>
              <a:t>资源管理器</a:t>
            </a:r>
            <a:r>
              <a:rPr lang="zh-CN" altLang="zh-CN" dirty="0">
                <a:solidFill>
                  <a:schemeClr val="tx1"/>
                </a:solidFill>
              </a:rPr>
              <a:t>以分层的方式显示计算机内所有文件的详细图表。使用资源管理器，用户可以在同一个窗口中实现浏览、查看、移动、复制和删除文件及文件夹等操作。</a:t>
            </a:r>
            <a:endParaRPr lang="zh-CN" altLang="zh-CN" dirty="0">
              <a:solidFill>
                <a:schemeClr val="tx1"/>
              </a:solidFill>
            </a:endParaRPr>
          </a:p>
        </p:txBody>
      </p:sp>
      <p:sp>
        <p:nvSpPr>
          <p:cNvPr id="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Group 1"/>
          <p:cNvGrpSpPr/>
          <p:nvPr/>
        </p:nvGrpSpPr>
        <p:grpSpPr bwMode="auto">
          <a:xfrm>
            <a:off x="586359" y="1916832"/>
            <a:ext cx="7380820" cy="4608512"/>
            <a:chOff x="2295" y="12238"/>
            <a:chExt cx="7200" cy="4470"/>
          </a:xfrm>
        </p:grpSpPr>
        <p:pic>
          <p:nvPicPr>
            <p:cNvPr id="1741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30" y="12238"/>
              <a:ext cx="5835" cy="44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
            <p:cNvGrpSpPr/>
            <p:nvPr/>
          </p:nvGrpSpPr>
          <p:grpSpPr bwMode="auto">
            <a:xfrm>
              <a:off x="2295" y="13454"/>
              <a:ext cx="7200" cy="2310"/>
              <a:chOff x="2295" y="2775"/>
              <a:chExt cx="7200" cy="2310"/>
            </a:xfrm>
          </p:grpSpPr>
          <p:sp>
            <p:nvSpPr>
              <p:cNvPr id="6" name="Text Box 6"/>
              <p:cNvSpPr txBox="1">
                <a:spLocks noChangeArrowheads="1"/>
              </p:cNvSpPr>
              <p:nvPr/>
            </p:nvSpPr>
            <p:spPr bwMode="auto">
              <a:xfrm>
                <a:off x="2295" y="2775"/>
                <a:ext cx="600"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zh-CN" sz="3600" b="0"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导航窗口</a:t>
                </a:r>
                <a:endParaRPr kumimoji="0" 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 name="Text Box 5"/>
              <p:cNvSpPr txBox="1">
                <a:spLocks noChangeArrowheads="1"/>
              </p:cNvSpPr>
              <p:nvPr/>
            </p:nvSpPr>
            <p:spPr bwMode="auto">
              <a:xfrm>
                <a:off x="8805" y="3195"/>
                <a:ext cx="690"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zh-CN" sz="3200" b="0"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内容窗口</a:t>
                </a:r>
                <a:endParaRPr kumimoji="0" lang="zh-CN" sz="3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 name="AutoShape 4"/>
              <p:cNvSpPr>
                <a:spLocks noChangeShapeType="1"/>
              </p:cNvSpPr>
              <p:nvPr/>
            </p:nvSpPr>
            <p:spPr bwMode="auto">
              <a:xfrm>
                <a:off x="2760" y="3198"/>
                <a:ext cx="795" cy="300"/>
              </a:xfrm>
              <a:prstGeom prst="straightConnector1">
                <a:avLst/>
              </a:prstGeom>
              <a:noFill/>
              <a:ln w="1587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AutoShape 3"/>
              <p:cNvSpPr>
                <a:spLocks noChangeShapeType="1"/>
              </p:cNvSpPr>
              <p:nvPr/>
            </p:nvSpPr>
            <p:spPr bwMode="auto">
              <a:xfrm>
                <a:off x="7485" y="3750"/>
                <a:ext cx="1515" cy="0"/>
              </a:xfrm>
              <a:prstGeom prst="straightConnector1">
                <a:avLst/>
              </a:prstGeom>
              <a:noFill/>
              <a:ln w="1587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10" name="日期占位符 9"/>
          <p:cNvSpPr>
            <a:spLocks noGrp="1"/>
          </p:cNvSpPr>
          <p:nvPr>
            <p:ph type="dt" sz="half" idx="10"/>
          </p:nvPr>
        </p:nvSpPr>
        <p:spPr/>
        <p:txBody>
          <a:bodyPr/>
          <a:lstStyle/>
          <a:p>
            <a:pPr>
              <a:defRPr/>
            </a:pPr>
            <a:fld id="{85033B41-C97C-4555-8C27-E526505601BD}" type="datetime1">
              <a:rPr lang="zh-CN" altLang="en-US" smtClean="0"/>
            </a:fld>
            <a:endParaRPr lang="zh-CN" altLang="en-US"/>
          </a:p>
        </p:txBody>
      </p:sp>
      <p:sp>
        <p:nvSpPr>
          <p:cNvPr id="11" name="灯片编号占位符 10"/>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Windows </a:t>
            </a:r>
            <a:r>
              <a:rPr lang="en-US" altLang="zh-CN" sz="3600" dirty="0">
                <a:solidFill>
                  <a:srgbClr val="990000"/>
                </a:solidFill>
                <a:ea typeface="黑体" panose="02010609060101010101" pitchFamily="49" charset="-122"/>
              </a:rPr>
              <a:t>7</a:t>
            </a:r>
            <a:r>
              <a:rPr lang="zh-CN" altLang="zh-CN" sz="3600" dirty="0" smtClean="0">
                <a:solidFill>
                  <a:srgbClr val="990000"/>
                </a:solidFill>
                <a:ea typeface="黑体" panose="02010609060101010101" pitchFamily="49" charset="-122"/>
              </a:rPr>
              <a:t>资源管理器</a:t>
            </a:r>
            <a:r>
              <a:rPr lang="zh-CN" altLang="en-US" sz="3600" dirty="0" smtClean="0">
                <a:solidFill>
                  <a:srgbClr val="990000"/>
                </a:solidFill>
                <a:ea typeface="黑体" panose="02010609060101010101" pitchFamily="49" charset="-122"/>
              </a:rPr>
              <a:t>特点</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102171" y="1016732"/>
            <a:ext cx="8898321" cy="4708981"/>
          </a:xfrm>
          <a:prstGeom prst="rect">
            <a:avLst/>
          </a:prstGeom>
        </p:spPr>
        <p:txBody>
          <a:bodyPr wrap="square">
            <a:spAutoFit/>
          </a:bodyPr>
          <a:lstStyle/>
          <a:p>
            <a:pPr marL="914400" lvl="1" indent="-457200">
              <a:buClr>
                <a:srgbClr val="C00000"/>
              </a:buClr>
              <a:buFont typeface="Wingdings" panose="05000000000000000000" pitchFamily="2" charset="2"/>
              <a:buChar char="l"/>
            </a:pPr>
            <a:r>
              <a:rPr lang="zh-CN" altLang="zh-CN" sz="3000" dirty="0" smtClean="0">
                <a:solidFill>
                  <a:schemeClr val="tx1"/>
                </a:solidFill>
              </a:rPr>
              <a:t>文件</a:t>
            </a:r>
            <a:r>
              <a:rPr lang="zh-CN" altLang="zh-CN" sz="3000" dirty="0">
                <a:solidFill>
                  <a:schemeClr val="tx1"/>
                </a:solidFill>
              </a:rPr>
              <a:t>图标更大，并且可以动态调整图标大小；</a:t>
            </a:r>
            <a:endParaRPr lang="zh-CN" altLang="zh-CN" sz="3000" dirty="0">
              <a:solidFill>
                <a:schemeClr val="tx1"/>
              </a:solidFill>
            </a:endParaRPr>
          </a:p>
          <a:p>
            <a:pPr marL="914400" lvl="1" indent="-457200">
              <a:buClr>
                <a:srgbClr val="C00000"/>
              </a:buClr>
              <a:buFont typeface="Wingdings" panose="05000000000000000000" pitchFamily="2" charset="2"/>
              <a:buChar char="l"/>
            </a:pPr>
            <a:r>
              <a:rPr lang="zh-CN" altLang="zh-CN" sz="3000" dirty="0" smtClean="0">
                <a:solidFill>
                  <a:schemeClr val="tx1"/>
                </a:solidFill>
              </a:rPr>
              <a:t>文件</a:t>
            </a:r>
            <a:r>
              <a:rPr lang="zh-CN" altLang="zh-CN" sz="3000" dirty="0">
                <a:solidFill>
                  <a:schemeClr val="tx1"/>
                </a:solidFill>
              </a:rPr>
              <a:t>或文件夹的图标不再是静态的内容，可以根据文件内容动态改变；</a:t>
            </a:r>
            <a:endParaRPr lang="zh-CN" altLang="zh-CN" sz="3000" dirty="0">
              <a:solidFill>
                <a:schemeClr val="tx1"/>
              </a:solidFill>
            </a:endParaRPr>
          </a:p>
          <a:p>
            <a:pPr marL="914400" lvl="1" indent="-457200">
              <a:buClr>
                <a:srgbClr val="C00000"/>
              </a:buClr>
              <a:buFont typeface="Wingdings" panose="05000000000000000000" pitchFamily="2" charset="2"/>
              <a:buChar char="l"/>
            </a:pPr>
            <a:r>
              <a:rPr lang="zh-CN" altLang="zh-CN" sz="3000" dirty="0" smtClean="0">
                <a:solidFill>
                  <a:schemeClr val="tx1"/>
                </a:solidFill>
              </a:rPr>
              <a:t>新增</a:t>
            </a:r>
            <a:r>
              <a:rPr lang="zh-CN" altLang="zh-CN" sz="3000" dirty="0">
                <a:solidFill>
                  <a:schemeClr val="tx1"/>
                </a:solidFill>
              </a:rPr>
              <a:t>了一个可以显示当前文件内容的“显示预览”窗格，在不打开文件的同时可以知道文件的内容；</a:t>
            </a:r>
            <a:endParaRPr lang="zh-CN" altLang="zh-CN" sz="3000" dirty="0">
              <a:solidFill>
                <a:schemeClr val="tx1"/>
              </a:solidFill>
            </a:endParaRPr>
          </a:p>
          <a:p>
            <a:pPr marL="914400" lvl="1" indent="-457200">
              <a:buClr>
                <a:srgbClr val="C00000"/>
              </a:buClr>
              <a:buFont typeface="Wingdings" panose="05000000000000000000" pitchFamily="2" charset="2"/>
              <a:buChar char="l"/>
            </a:pPr>
            <a:r>
              <a:rPr lang="zh-CN" altLang="zh-CN" sz="3000" dirty="0" smtClean="0">
                <a:solidFill>
                  <a:schemeClr val="tx1"/>
                </a:solidFill>
              </a:rPr>
              <a:t>图标</a:t>
            </a:r>
            <a:r>
              <a:rPr lang="zh-CN" altLang="zh-CN" sz="3000" dirty="0">
                <a:solidFill>
                  <a:schemeClr val="tx1"/>
                </a:solidFill>
              </a:rPr>
              <a:t>上增加了复选框，可以用鼠标进行连续选择或间隔选择文件；</a:t>
            </a:r>
            <a:endParaRPr lang="zh-CN" altLang="zh-CN" sz="3000" dirty="0">
              <a:solidFill>
                <a:schemeClr val="tx1"/>
              </a:solidFill>
            </a:endParaRPr>
          </a:p>
          <a:p>
            <a:pPr marL="914400" lvl="1" indent="-457200">
              <a:buClr>
                <a:srgbClr val="C00000"/>
              </a:buClr>
              <a:buFont typeface="Wingdings" panose="05000000000000000000" pitchFamily="2" charset="2"/>
              <a:buChar char="l"/>
            </a:pPr>
            <a:r>
              <a:rPr lang="zh-CN" altLang="zh-CN" sz="3000" dirty="0" smtClean="0">
                <a:solidFill>
                  <a:schemeClr val="tx1"/>
                </a:solidFill>
              </a:rPr>
              <a:t>增加</a:t>
            </a:r>
            <a:r>
              <a:rPr lang="zh-CN" altLang="zh-CN" sz="3000" dirty="0">
                <a:solidFill>
                  <a:schemeClr val="tx1"/>
                </a:solidFill>
              </a:rPr>
              <a:t>了一个全新的库功能，使文件管理更加方便。</a:t>
            </a:r>
            <a:endParaRPr lang="zh-CN" altLang="zh-CN" sz="3000" dirty="0">
              <a:solidFill>
                <a:schemeClr val="tx1"/>
              </a:solidFill>
            </a:endParaRPr>
          </a:p>
        </p:txBody>
      </p:sp>
      <p:sp>
        <p:nvSpPr>
          <p:cNvPr id="3" name="日期占位符 2"/>
          <p:cNvSpPr>
            <a:spLocks noGrp="1"/>
          </p:cNvSpPr>
          <p:nvPr>
            <p:ph type="dt" sz="half" idx="10"/>
          </p:nvPr>
        </p:nvSpPr>
        <p:spPr/>
        <p:txBody>
          <a:bodyPr/>
          <a:lstStyle/>
          <a:p>
            <a:pPr>
              <a:defRPr/>
            </a:pPr>
            <a:fld id="{4DD6C733-C926-455E-A6C4-1A537A5E77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t>  </a:t>
            </a:r>
            <a:r>
              <a:rPr lang="zh-CN" altLang="zh-CN" sz="3600" dirty="0" smtClean="0">
                <a:solidFill>
                  <a:srgbClr val="990000"/>
                </a:solidFill>
                <a:ea typeface="黑体" panose="02010609060101010101" pitchFamily="49" charset="-122"/>
              </a:rPr>
              <a:t>打开</a:t>
            </a:r>
            <a:r>
              <a:rPr lang="zh-CN" altLang="zh-CN" sz="3600" dirty="0">
                <a:solidFill>
                  <a:srgbClr val="990000"/>
                </a:solidFill>
                <a:ea typeface="黑体" panose="02010609060101010101" pitchFamily="49" charset="-122"/>
              </a:rPr>
              <a:t>资源管理器</a:t>
            </a:r>
            <a:endParaRPr lang="zh-CN" altLang="zh-CN" sz="3600" dirty="0">
              <a:solidFill>
                <a:srgbClr val="990000"/>
              </a:solidFill>
              <a:ea typeface="黑体" panose="02010609060101010101" pitchFamily="49" charset="-122"/>
            </a:endParaRPr>
          </a:p>
          <a:p>
            <a:pPr eaLnBrk="1" hangingPunct="1"/>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683568" y="1196752"/>
            <a:ext cx="7488832" cy="3929281"/>
          </a:xfrm>
          <a:prstGeom prst="rect">
            <a:avLst/>
          </a:prstGeom>
        </p:spPr>
        <p:txBody>
          <a:bodyPr wrap="square">
            <a:spAutoFit/>
          </a:bodyPr>
          <a:lstStyle/>
          <a:p>
            <a:pPr marL="571500" indent="-571500">
              <a:spcBef>
                <a:spcPts val="1000"/>
              </a:spcBef>
              <a:buClr>
                <a:srgbClr val="C00000"/>
              </a:buClr>
              <a:buFont typeface="Wingdings" panose="05000000000000000000" pitchFamily="2" charset="2"/>
              <a:buChar char="Ø"/>
            </a:pPr>
            <a:r>
              <a:rPr lang="zh-CN" altLang="zh-CN" sz="3600" dirty="0" smtClean="0">
                <a:solidFill>
                  <a:schemeClr val="tx1"/>
                </a:solidFill>
              </a:rPr>
              <a:t>从</a:t>
            </a:r>
            <a:r>
              <a:rPr lang="zh-CN" altLang="zh-CN" sz="3600" dirty="0">
                <a:solidFill>
                  <a:schemeClr val="tx1"/>
                </a:solidFill>
              </a:rPr>
              <a:t>“开始”菜单打开</a:t>
            </a:r>
            <a:r>
              <a:rPr lang="zh-CN" altLang="zh-CN" sz="3600" dirty="0" smtClean="0">
                <a:solidFill>
                  <a:schemeClr val="tx1"/>
                </a:solidFill>
              </a:rPr>
              <a:t>资源管理器</a:t>
            </a:r>
            <a:endParaRPr lang="en-US" altLang="zh-CN" sz="3600" dirty="0" smtClean="0">
              <a:solidFill>
                <a:schemeClr val="tx1"/>
              </a:solidFill>
            </a:endParaRPr>
          </a:p>
          <a:p>
            <a:pPr marL="571500" indent="-571500">
              <a:spcBef>
                <a:spcPts val="1000"/>
              </a:spcBef>
              <a:buClr>
                <a:srgbClr val="C00000"/>
              </a:buClr>
              <a:buFont typeface="Wingdings" panose="05000000000000000000" pitchFamily="2" charset="2"/>
              <a:buChar char="Ø"/>
            </a:pPr>
            <a:r>
              <a:rPr lang="zh-CN" altLang="zh-CN" sz="3600" dirty="0" smtClean="0">
                <a:solidFill>
                  <a:schemeClr val="tx1"/>
                </a:solidFill>
              </a:rPr>
              <a:t>从</a:t>
            </a:r>
            <a:r>
              <a:rPr lang="zh-CN" altLang="zh-CN" sz="3600" dirty="0">
                <a:solidFill>
                  <a:schemeClr val="tx1"/>
                </a:solidFill>
              </a:rPr>
              <a:t>右键菜单打开</a:t>
            </a:r>
            <a:r>
              <a:rPr lang="zh-CN" altLang="zh-CN" sz="3600" dirty="0" smtClean="0">
                <a:solidFill>
                  <a:schemeClr val="tx1"/>
                </a:solidFill>
              </a:rPr>
              <a:t>资源管理器</a:t>
            </a:r>
            <a:endParaRPr lang="en-US" altLang="zh-CN" sz="3600" dirty="0" smtClean="0">
              <a:solidFill>
                <a:schemeClr val="tx1"/>
              </a:solidFill>
            </a:endParaRPr>
          </a:p>
          <a:p>
            <a:pPr marL="571500" indent="-571500">
              <a:spcBef>
                <a:spcPts val="1000"/>
              </a:spcBef>
              <a:buClr>
                <a:srgbClr val="C00000"/>
              </a:buClr>
              <a:buFont typeface="Wingdings" panose="05000000000000000000" pitchFamily="2" charset="2"/>
              <a:buChar char="Ø"/>
            </a:pPr>
            <a:r>
              <a:rPr lang="zh-CN" altLang="zh-CN" sz="3600" dirty="0" smtClean="0">
                <a:solidFill>
                  <a:schemeClr val="tx1"/>
                </a:solidFill>
              </a:rPr>
              <a:t>快捷键</a:t>
            </a:r>
            <a:r>
              <a:rPr lang="zh-CN" altLang="zh-CN" sz="3600" dirty="0">
                <a:solidFill>
                  <a:schemeClr val="tx1"/>
                </a:solidFill>
              </a:rPr>
              <a:t>打开</a:t>
            </a:r>
            <a:r>
              <a:rPr lang="zh-CN" altLang="zh-CN" sz="3600" dirty="0" smtClean="0">
                <a:solidFill>
                  <a:schemeClr val="tx1"/>
                </a:solidFill>
              </a:rPr>
              <a:t>资源管理器</a:t>
            </a:r>
            <a:r>
              <a:rPr lang="en-US" altLang="zh-CN" sz="3600" dirty="0" smtClean="0">
                <a:solidFill>
                  <a:schemeClr val="tx1"/>
                </a:solidFill>
              </a:rPr>
              <a:t> “WIN+E”</a:t>
            </a:r>
            <a:endParaRPr lang="zh-CN" altLang="zh-CN" sz="3600" dirty="0">
              <a:solidFill>
                <a:schemeClr val="tx1"/>
              </a:solidFill>
            </a:endParaRPr>
          </a:p>
          <a:p>
            <a:pPr marL="571500" indent="-571500">
              <a:spcBef>
                <a:spcPts val="1000"/>
              </a:spcBef>
              <a:buClr>
                <a:srgbClr val="C00000"/>
              </a:buClr>
              <a:buFont typeface="Wingdings" panose="05000000000000000000" pitchFamily="2" charset="2"/>
              <a:buChar char="Ø"/>
            </a:pPr>
            <a:r>
              <a:rPr lang="zh-CN" altLang="zh-CN" sz="3600" dirty="0" smtClean="0">
                <a:solidFill>
                  <a:schemeClr val="tx1"/>
                </a:solidFill>
              </a:rPr>
              <a:t>单击</a:t>
            </a:r>
            <a:r>
              <a:rPr lang="zh-CN" altLang="zh-CN" sz="3600" dirty="0">
                <a:solidFill>
                  <a:schemeClr val="tx1"/>
                </a:solidFill>
              </a:rPr>
              <a:t>任务栏上的“资源管理器”</a:t>
            </a:r>
            <a:r>
              <a:rPr lang="zh-CN" altLang="zh-CN" sz="3600" dirty="0" smtClean="0">
                <a:solidFill>
                  <a:schemeClr val="tx1"/>
                </a:solidFill>
              </a:rPr>
              <a:t>按钮</a:t>
            </a:r>
            <a:endParaRPr lang="zh-CN" altLang="zh-CN" sz="3600" dirty="0">
              <a:solidFill>
                <a:schemeClr val="tx1"/>
              </a:solidFill>
            </a:endParaRPr>
          </a:p>
          <a:p>
            <a:pPr marL="571500" indent="-571500">
              <a:spcBef>
                <a:spcPts val="1000"/>
              </a:spcBef>
              <a:buClr>
                <a:srgbClr val="C00000"/>
              </a:buClr>
              <a:buFont typeface="Wingdings" panose="05000000000000000000" pitchFamily="2" charset="2"/>
              <a:buChar char="Ø"/>
            </a:pPr>
            <a:r>
              <a:rPr lang="zh-CN" altLang="zh-CN" sz="3600" dirty="0" smtClean="0">
                <a:solidFill>
                  <a:schemeClr val="tx1"/>
                </a:solidFill>
              </a:rPr>
              <a:t>左键</a:t>
            </a:r>
            <a:r>
              <a:rPr lang="zh-CN" altLang="zh-CN" sz="3600" dirty="0">
                <a:solidFill>
                  <a:schemeClr val="tx1"/>
                </a:solidFill>
              </a:rPr>
              <a:t>双击桌面“计算机”图标</a:t>
            </a:r>
            <a:endParaRPr lang="zh-CN" altLang="zh-CN" sz="3600" dirty="0">
              <a:solidFill>
                <a:schemeClr val="tx1"/>
              </a:solidFill>
            </a:endParaRPr>
          </a:p>
        </p:txBody>
      </p:sp>
      <p:pic>
        <p:nvPicPr>
          <p:cNvPr id="18434" name="图片 1"/>
          <p:cNvPicPr>
            <a:picLocks noChangeAspect="1" noChangeArrowheads="1"/>
          </p:cNvPicPr>
          <p:nvPr/>
        </p:nvPicPr>
        <p:blipFill>
          <a:blip r:embed="rId1">
            <a:extLst>
              <a:ext uri="{28A0092B-C50C-407E-A947-70E740481C1C}">
                <a14:useLocalDpi xmlns:a14="http://schemas.microsoft.com/office/drawing/2010/main" val="0"/>
              </a:ext>
            </a:extLst>
          </a:blip>
          <a:srcRect l="14310" r="81250"/>
          <a:stretch>
            <a:fillRect/>
          </a:stretch>
        </p:blipFill>
        <p:spPr bwMode="auto">
          <a:xfrm>
            <a:off x="2375756" y="3825044"/>
            <a:ext cx="900100" cy="63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D35B083C-973B-4151-A44C-A9F50FF0D257}"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创建</a:t>
            </a:r>
            <a:r>
              <a:rPr lang="zh-CN" altLang="zh-CN" sz="3600" dirty="0">
                <a:solidFill>
                  <a:srgbClr val="990000"/>
                </a:solidFill>
                <a:ea typeface="黑体" panose="02010609060101010101" pitchFamily="49" charset="-122"/>
              </a:rPr>
              <a:t>和使用快捷方式</a:t>
            </a:r>
            <a:endParaRPr lang="zh-CN" altLang="zh-CN" sz="3600" dirty="0">
              <a:solidFill>
                <a:srgbClr val="990000"/>
              </a:solidFill>
              <a:ea typeface="黑体" panose="02010609060101010101" pitchFamily="49" charset="-122"/>
            </a:endParaRPr>
          </a:p>
        </p:txBody>
      </p:sp>
      <p:sp>
        <p:nvSpPr>
          <p:cNvPr id="6" name="矩形 5"/>
          <p:cNvSpPr/>
          <p:nvPr/>
        </p:nvSpPr>
        <p:spPr>
          <a:xfrm>
            <a:off x="359532" y="1016732"/>
            <a:ext cx="8460940" cy="4832092"/>
          </a:xfrm>
          <a:prstGeom prst="rect">
            <a:avLst/>
          </a:prstGeom>
        </p:spPr>
        <p:txBody>
          <a:bodyPr wrap="square">
            <a:spAutoFit/>
          </a:bodyPr>
          <a:lstStyle/>
          <a:p>
            <a:pPr lvl="1"/>
            <a:r>
              <a:rPr lang="zh-CN" altLang="zh-CN" sz="2800" dirty="0">
                <a:solidFill>
                  <a:srgbClr val="C00000"/>
                </a:solidFill>
              </a:rPr>
              <a:t>① </a:t>
            </a:r>
            <a:r>
              <a:rPr lang="zh-CN" altLang="zh-CN" sz="2800" dirty="0">
                <a:solidFill>
                  <a:schemeClr val="tx1"/>
                </a:solidFill>
              </a:rPr>
              <a:t>在“计算机”或资源管理器窗口中，选定要创建快捷方式的文件或文件夹；</a:t>
            </a:r>
            <a:endParaRPr lang="zh-CN" altLang="zh-CN" sz="2800" dirty="0">
              <a:solidFill>
                <a:schemeClr val="tx1"/>
              </a:solidFill>
            </a:endParaRPr>
          </a:p>
          <a:p>
            <a:pPr lvl="1"/>
            <a:r>
              <a:rPr lang="zh-CN" altLang="zh-CN" sz="2800" dirty="0">
                <a:solidFill>
                  <a:srgbClr val="C00000"/>
                </a:solidFill>
              </a:rPr>
              <a:t>②</a:t>
            </a:r>
            <a:r>
              <a:rPr lang="zh-CN" altLang="zh-CN" sz="2800" dirty="0">
                <a:solidFill>
                  <a:schemeClr val="tx1"/>
                </a:solidFill>
              </a:rPr>
              <a:t> 右击选定对象，在弹出的快捷菜单中选择“创建快捷方式”命令，系统就会在当前路径中创建一个快捷方式图标；</a:t>
            </a:r>
            <a:endParaRPr lang="zh-CN" altLang="zh-CN" sz="2800" dirty="0">
              <a:solidFill>
                <a:schemeClr val="tx1"/>
              </a:solidFill>
            </a:endParaRPr>
          </a:p>
          <a:p>
            <a:pPr lvl="1"/>
            <a:r>
              <a:rPr lang="zh-CN" altLang="zh-CN" sz="2800" dirty="0">
                <a:solidFill>
                  <a:srgbClr val="C00000"/>
                </a:solidFill>
              </a:rPr>
              <a:t>③</a:t>
            </a:r>
            <a:r>
              <a:rPr lang="zh-CN" altLang="zh-CN" sz="2800" dirty="0">
                <a:solidFill>
                  <a:schemeClr val="tx1"/>
                </a:solidFill>
              </a:rPr>
              <a:t> 将创建的快捷方式图标改名并将它移到目标文件夹中</a:t>
            </a:r>
            <a:r>
              <a:rPr lang="zh-CN" altLang="zh-CN" sz="2800" dirty="0" smtClean="0">
                <a:solidFill>
                  <a:schemeClr val="tx1"/>
                </a:solidFill>
              </a:rPr>
              <a:t>。</a:t>
            </a:r>
            <a:endParaRPr lang="en-US" altLang="zh-CN" sz="2800" dirty="0" smtClean="0">
              <a:solidFill>
                <a:schemeClr val="tx1"/>
              </a:solidFill>
            </a:endParaRPr>
          </a:p>
          <a:p>
            <a:r>
              <a:rPr lang="zh-CN" altLang="en-US" sz="2800" dirty="0" smtClean="0">
                <a:solidFill>
                  <a:srgbClr val="FF0000"/>
                </a:solidFill>
              </a:rPr>
              <a:t>创建桌面快捷方式</a:t>
            </a:r>
            <a:endParaRPr lang="en-US" altLang="zh-CN" sz="2800" dirty="0" smtClean="0">
              <a:solidFill>
                <a:srgbClr val="FF0000"/>
              </a:solidFill>
            </a:endParaRPr>
          </a:p>
          <a:p>
            <a:r>
              <a:rPr lang="en-US" altLang="zh-CN" sz="2800" dirty="0" smtClean="0">
                <a:solidFill>
                  <a:schemeClr val="tx1"/>
                </a:solidFill>
              </a:rPr>
              <a:t>        </a:t>
            </a:r>
            <a:r>
              <a:rPr lang="zh-CN" altLang="zh-CN" sz="2800" dirty="0" smtClean="0">
                <a:solidFill>
                  <a:schemeClr val="tx1"/>
                </a:solidFill>
              </a:rPr>
              <a:t>右</a:t>
            </a:r>
            <a:r>
              <a:rPr lang="zh-CN" altLang="zh-CN" sz="2800" dirty="0">
                <a:solidFill>
                  <a:schemeClr val="tx1"/>
                </a:solidFill>
              </a:rPr>
              <a:t>击选定文件或文件夹，在弹出的快捷菜单中选择“发送到”→“桌面快捷方式”命令，则在桌面创建了一个快捷方式图标</a:t>
            </a:r>
            <a:endParaRPr lang="zh-CN" altLang="zh-CN" sz="2800" dirty="0">
              <a:solidFill>
                <a:schemeClr val="tx1"/>
              </a:solidFill>
            </a:endParaRPr>
          </a:p>
        </p:txBody>
      </p:sp>
      <p:sp>
        <p:nvSpPr>
          <p:cNvPr id="2" name="日期占位符 1"/>
          <p:cNvSpPr>
            <a:spLocks noGrp="1"/>
          </p:cNvSpPr>
          <p:nvPr>
            <p:ph type="dt" sz="half" idx="10"/>
          </p:nvPr>
        </p:nvSpPr>
        <p:spPr/>
        <p:txBody>
          <a:bodyPr/>
          <a:lstStyle/>
          <a:p>
            <a:pPr>
              <a:defRPr/>
            </a:pPr>
            <a:fld id="{1A929F33-357A-49D7-9214-8827CFD558C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 Side Corner Rectangle 10"/>
          <p:cNvSpPr/>
          <p:nvPr/>
        </p:nvSpPr>
        <p:spPr>
          <a:xfrm rot="10800000">
            <a:off x="4806461" y="1445486"/>
            <a:ext cx="4191000" cy="4971846"/>
          </a:xfrm>
          <a:prstGeom prst="round2SameRect">
            <a:avLst>
              <a:gd name="adj1" fmla="val 11842"/>
              <a:gd name="adj2" fmla="val 10391"/>
            </a:avLst>
          </a:prstGeom>
          <a:gradFill>
            <a:gsLst>
              <a:gs pos="0">
                <a:srgbClr val="00B050">
                  <a:alpha val="50000"/>
                </a:srgbClr>
              </a:gs>
              <a:gs pos="100000">
                <a:schemeClr val="accent4">
                  <a:lumMod val="75000"/>
                  <a:alpha val="12000"/>
                </a:schemeClr>
              </a:gs>
            </a:gsLst>
            <a:lin ang="5400000" scaled="0"/>
          </a:gradFill>
          <a:ln w="152400">
            <a:noFill/>
            <a:round/>
          </a:ln>
          <a:scene3d>
            <a:camera prst="orthographicFront"/>
            <a:lightRig rig="balanced" dir="t"/>
          </a:scene3d>
          <a:sp3d>
            <a:bevelT w="31750"/>
            <a:bevelB w="31750"/>
          </a:sp3d>
        </p:spPr>
        <p:txBody>
          <a:bodyPr lIns="76189" tIns="38094" rIns="76189" bIns="38094"/>
          <a:lstStyle/>
          <a:p>
            <a:pPr defTabSz="914400">
              <a:lnSpc>
                <a:spcPct val="90000"/>
              </a:lnSpc>
              <a:defRPr/>
            </a:pP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4" name="Round Same Side Corner Rectangle 10"/>
          <p:cNvSpPr/>
          <p:nvPr/>
        </p:nvSpPr>
        <p:spPr>
          <a:xfrm rot="10800000">
            <a:off x="4806461" y="1454461"/>
            <a:ext cx="4191000" cy="4971846"/>
          </a:xfrm>
          <a:prstGeom prst="round2SameRect">
            <a:avLst>
              <a:gd name="adj1" fmla="val 11842"/>
              <a:gd name="adj2" fmla="val 10391"/>
            </a:avLst>
          </a:prstGeom>
          <a:gradFill>
            <a:gsLst>
              <a:gs pos="0">
                <a:srgbClr val="00B050">
                  <a:alpha val="50000"/>
                </a:srgbClr>
              </a:gs>
              <a:gs pos="100000">
                <a:schemeClr val="accent4">
                  <a:lumMod val="75000"/>
                  <a:alpha val="12000"/>
                </a:schemeClr>
              </a:gs>
            </a:gsLst>
            <a:lin ang="5400000" scaled="0"/>
          </a:gradFill>
          <a:ln w="152400">
            <a:noFill/>
            <a:round/>
          </a:ln>
          <a:scene3d>
            <a:camera prst="orthographicFront"/>
            <a:lightRig rig="balanced" dir="t"/>
          </a:scene3d>
          <a:sp3d>
            <a:bevelT w="31750"/>
            <a:bevelB w="31750"/>
          </a:sp3d>
        </p:spPr>
        <p:txBody>
          <a:bodyPr lIns="76189" tIns="38094" rIns="76189" bIns="38094"/>
          <a:lstStyle/>
          <a:p>
            <a:pPr defTabSz="914400">
              <a:lnSpc>
                <a:spcPct val="90000"/>
              </a:lnSpc>
              <a:defRPr/>
            </a:pP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 name="Round Same Side Corner Rectangle 10"/>
          <p:cNvSpPr/>
          <p:nvPr/>
        </p:nvSpPr>
        <p:spPr>
          <a:xfrm rot="10800000">
            <a:off x="381000" y="1447800"/>
            <a:ext cx="4191000" cy="4971847"/>
          </a:xfrm>
          <a:prstGeom prst="round2SameRect">
            <a:avLst>
              <a:gd name="adj1" fmla="val 11842"/>
              <a:gd name="adj2" fmla="val 10391"/>
            </a:avLst>
          </a:prstGeom>
          <a:gradFill>
            <a:gsLst>
              <a:gs pos="0">
                <a:srgbClr val="00B050">
                  <a:alpha val="50000"/>
                </a:srgbClr>
              </a:gs>
              <a:gs pos="100000">
                <a:schemeClr val="accent4">
                  <a:lumMod val="75000"/>
                  <a:alpha val="12000"/>
                </a:schemeClr>
              </a:gs>
            </a:gsLst>
            <a:lin ang="5400000" scaled="0"/>
          </a:gradFill>
          <a:ln w="152400">
            <a:noFill/>
            <a:round/>
          </a:ln>
          <a:scene3d>
            <a:camera prst="orthographicFront"/>
            <a:lightRig rig="balanced" dir="t"/>
          </a:scene3d>
          <a:sp3d>
            <a:bevelT w="31750"/>
            <a:bevelB w="31750"/>
          </a:sp3d>
        </p:spPr>
        <p:txBody>
          <a:bodyPr lIns="76189" tIns="38094" rIns="76189" bIns="38094"/>
          <a:lstStyle/>
          <a:p>
            <a:pPr defTabSz="914400">
              <a:lnSpc>
                <a:spcPct val="90000"/>
              </a:lnSpc>
              <a:defRPr/>
            </a:pP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6" name="Rounded Rectangle 87"/>
          <p:cNvSpPr/>
          <p:nvPr/>
        </p:nvSpPr>
        <p:spPr>
          <a:xfrm rot="5400000">
            <a:off x="2212770" y="-1018463"/>
            <a:ext cx="451260" cy="4267200"/>
          </a:xfrm>
          <a:prstGeom prst="roundRect">
            <a:avLst>
              <a:gd name="adj" fmla="val 30623"/>
            </a:avLst>
          </a:prstGeom>
        </p:spPr>
        <p:style>
          <a:lnRef idx="0">
            <a:schemeClr val="accent3"/>
          </a:lnRef>
          <a:fillRef idx="3">
            <a:schemeClr val="accent3"/>
          </a:fillRef>
          <a:effectRef idx="3">
            <a:schemeClr val="accent3"/>
          </a:effectRef>
          <a:fontRef idx="minor">
            <a:schemeClr val="lt1"/>
          </a:fontRef>
        </p:style>
        <p:txBody>
          <a:bodyPr lIns="76189" tIns="38094" rIns="76189" bIns="38094"/>
          <a:lstStyle/>
          <a:p>
            <a:pPr defTabSz="914400">
              <a:lnSpc>
                <a:spcPct val="90000"/>
              </a:lnSpc>
              <a:defRPr/>
            </a:pPr>
            <a:endParaRPr lang="en-US" dirty="0">
              <a:solidFill>
                <a:srgbClr val="FFFFFF"/>
              </a:solidFill>
            </a:endParaRPr>
          </a:p>
        </p:txBody>
      </p:sp>
      <p:sp>
        <p:nvSpPr>
          <p:cNvPr id="7" name="Rounded Rectangle 42"/>
          <p:cNvSpPr/>
          <p:nvPr/>
        </p:nvSpPr>
        <p:spPr>
          <a:xfrm rot="5400000">
            <a:off x="6655409" y="-1022288"/>
            <a:ext cx="451260" cy="4313278"/>
          </a:xfrm>
          <a:prstGeom prst="roundRect">
            <a:avLst>
              <a:gd name="adj" fmla="val 30623"/>
            </a:avLst>
          </a:prstGeom>
        </p:spPr>
        <p:style>
          <a:lnRef idx="0">
            <a:schemeClr val="accent3"/>
          </a:lnRef>
          <a:fillRef idx="3">
            <a:schemeClr val="accent3"/>
          </a:fillRef>
          <a:effectRef idx="3">
            <a:schemeClr val="accent3"/>
          </a:effectRef>
          <a:fontRef idx="minor">
            <a:schemeClr val="lt1"/>
          </a:fontRef>
        </p:style>
        <p:txBody>
          <a:bodyPr lIns="76197" tIns="38098" rIns="76197" bIns="38098"/>
          <a:lstStyle/>
          <a:p>
            <a:pPr defTabSz="914400">
              <a:lnSpc>
                <a:spcPct val="90000"/>
              </a:lnSpc>
              <a:defRPr/>
            </a:pPr>
            <a:endParaRPr lang="en-US" dirty="0">
              <a:solidFill>
                <a:srgbClr val="FFFFFF"/>
              </a:solidFill>
            </a:endParaRPr>
          </a:p>
        </p:txBody>
      </p:sp>
      <p:sp>
        <p:nvSpPr>
          <p:cNvPr id="8" name="Rectangle 55"/>
          <p:cNvSpPr/>
          <p:nvPr/>
        </p:nvSpPr>
        <p:spPr>
          <a:xfrm>
            <a:off x="4779963" y="3427413"/>
            <a:ext cx="4191000" cy="839787"/>
          </a:xfrm>
          <a:prstGeom prst="rect">
            <a:avLst/>
          </a:prstGeom>
        </p:spPr>
        <p:txBody>
          <a:bodyPr lIns="91430" tIns="45716" rIns="91430" bIns="45716">
            <a:spAutoFit/>
          </a:bodyPr>
          <a:lstStyle/>
          <a:p>
            <a:pPr marL="287020" lvl="1" indent="-277495" defTabSz="914400">
              <a:lnSpc>
                <a:spcPct val="90000"/>
              </a:lnSpc>
              <a:spcBef>
                <a:spcPts val="200"/>
              </a:spcBef>
              <a:spcAft>
                <a:spcPts val="100"/>
              </a:spcAft>
              <a:buFont typeface="Arial" panose="020B0604020202020204" pitchFamily="34" charset="0"/>
              <a:buChar char="•"/>
              <a:defRPr/>
            </a:pPr>
            <a:r>
              <a:rPr lang="en-US" altLang="zh-CN" dirty="0">
                <a:solidFill>
                  <a:prstClr val="white"/>
                </a:solidFill>
                <a:effectLst>
                  <a:outerShdw blurRad="393700" algn="ctr" rotWithShape="0">
                    <a:prstClr val="black">
                      <a:alpha val="68000"/>
                    </a:prstClr>
                  </a:outerShdw>
                </a:effectLst>
                <a:latin typeface="微软雅黑" panose="020B0503020204020204" pitchFamily="34" charset="-122"/>
                <a:ea typeface="微软雅黑" panose="020B0503020204020204" pitchFamily="34" charset="-122"/>
              </a:rPr>
              <a:t>Windows</a:t>
            </a:r>
            <a:r>
              <a:rPr lang="zh-CN" altLang="en-US" dirty="0">
                <a:solidFill>
                  <a:prstClr val="white"/>
                </a:solidFill>
                <a:effectLst>
                  <a:outerShdw blurRad="393700" algn="ctr" rotWithShape="0">
                    <a:prstClr val="black">
                      <a:alpha val="68000"/>
                    </a:prstClr>
                  </a:outerShdw>
                </a:effectLst>
                <a:latin typeface="微软雅黑" panose="020B0503020204020204" pitchFamily="34" charset="-122"/>
                <a:ea typeface="微软雅黑" panose="020B0503020204020204" pitchFamily="34" charset="-122"/>
              </a:rPr>
              <a:t>桌面搜索，在计算机或网络中即刻搜寻到要查找的记录、邮件或应用程序</a:t>
            </a:r>
            <a:endParaRPr lang="en-US" altLang="zh-CN" dirty="0">
              <a:solidFill>
                <a:prstClr val="white"/>
              </a:solidFill>
              <a:effectLst>
                <a:outerShdw blurRad="393700" algn="ctr" rotWithShape="0">
                  <a:prstClr val="black">
                    <a:alpha val="68000"/>
                  </a:prstClr>
                </a:outerShdw>
              </a:effectLst>
              <a:latin typeface="微软雅黑" panose="020B0503020204020204" pitchFamily="34" charset="-122"/>
              <a:ea typeface="微软雅黑" panose="020B0503020204020204" pitchFamily="34" charset="-122"/>
            </a:endParaRPr>
          </a:p>
        </p:txBody>
      </p:sp>
      <p:sp>
        <p:nvSpPr>
          <p:cNvPr id="9" name="Rectangle 59"/>
          <p:cNvSpPr/>
          <p:nvPr/>
        </p:nvSpPr>
        <p:spPr>
          <a:xfrm>
            <a:off x="304800" y="3516313"/>
            <a:ext cx="4191000" cy="590550"/>
          </a:xfrm>
          <a:prstGeom prst="rect">
            <a:avLst/>
          </a:prstGeom>
        </p:spPr>
        <p:txBody>
          <a:bodyPr lIns="91430" tIns="45716" rIns="91430" bIns="45716">
            <a:spAutoFit/>
          </a:bodyPr>
          <a:lstStyle/>
          <a:p>
            <a:pPr marL="287020" lvl="1" indent="-277495" defTabSz="914400">
              <a:lnSpc>
                <a:spcPct val="90000"/>
              </a:lnSpc>
              <a:spcBef>
                <a:spcPts val="200"/>
              </a:spcBef>
              <a:spcAft>
                <a:spcPts val="100"/>
              </a:spcAft>
              <a:buFont typeface="Arial" panose="020B0604020202020204" pitchFamily="34" charset="0"/>
              <a:buChar char="•"/>
              <a:defRPr/>
            </a:pPr>
            <a:r>
              <a:rPr lang="zh-CN" altLang="en-US" dirty="0">
                <a:solidFill>
                  <a:prstClr val="white"/>
                </a:solidFill>
                <a:effectLst>
                  <a:outerShdw blurRad="393700" algn="ctr" rotWithShape="0">
                    <a:prstClr val="black">
                      <a:alpha val="68000"/>
                    </a:prstClr>
                  </a:outerShdw>
                </a:effectLst>
                <a:latin typeface="微软雅黑" panose="020B0503020204020204" pitchFamily="34" charset="-122"/>
                <a:ea typeface="微软雅黑" panose="020B0503020204020204" pitchFamily="34" charset="-122"/>
              </a:rPr>
              <a:t>每天浪费大量的时间在寻找自己所需的文档上</a:t>
            </a:r>
            <a:endParaRPr lang="en-US" altLang="zh-CN" dirty="0">
              <a:solidFill>
                <a:prstClr val="white"/>
              </a:solidFill>
              <a:effectLst>
                <a:outerShdw blurRad="393700" algn="ctr" rotWithShape="0">
                  <a:prstClr val="black">
                    <a:alpha val="68000"/>
                  </a:prstClr>
                </a:outerShdw>
              </a:effectLst>
              <a:latin typeface="微软雅黑" panose="020B0503020204020204" pitchFamily="34" charset="-122"/>
              <a:ea typeface="微软雅黑" panose="020B0503020204020204" pitchFamily="34" charset="-122"/>
            </a:endParaRPr>
          </a:p>
        </p:txBody>
      </p:sp>
      <p:pic>
        <p:nvPicPr>
          <p:cNvPr id="44052" name="Picture 4" descr="C:\Documents and Settings\justin\Desktop\circl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2813" y="1801627"/>
            <a:ext cx="19050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53" name="Group 103"/>
          <p:cNvGrpSpPr/>
          <p:nvPr/>
        </p:nvGrpSpPr>
        <p:grpSpPr bwMode="auto">
          <a:xfrm>
            <a:off x="6478588" y="2217043"/>
            <a:ext cx="1036637" cy="723900"/>
            <a:chOff x="1228060" y="7924800"/>
            <a:chExt cx="855795" cy="676317"/>
          </a:xfrm>
        </p:grpSpPr>
        <p:pic>
          <p:nvPicPr>
            <p:cNvPr id="12"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2"/>
            <a:srcRect r="-601" b="-6183"/>
            <a:stretch>
              <a:fillRect/>
            </a:stretch>
          </p:blipFill>
          <p:spPr bwMode="auto">
            <a:xfrm>
              <a:off x="1228060" y="7924800"/>
              <a:ext cx="855795" cy="676317"/>
            </a:xfrm>
            <a:prstGeom prst="rect">
              <a:avLst/>
            </a:prstGeom>
            <a:noFill/>
            <a:effectLst>
              <a:outerShdw blurRad="50800" dist="38100" dir="2700000" algn="tl" rotWithShape="0">
                <a:prstClr val="black">
                  <a:alpha val="40000"/>
                </a:prstClr>
              </a:outerShdw>
            </a:effectLst>
          </p:spPr>
        </p:pic>
        <p:pic>
          <p:nvPicPr>
            <p:cNvPr id="44070" name="Picture 70" descr="futuristic_scre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4969" y="7925726"/>
              <a:ext cx="590909" cy="4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1" name="Picture 3" descr="C:\Program Files\Microsoft Resource DVD Artwork\DVD_ART\Artwork_Imagery\Shapes and Graphics\Misc\magnifying glas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35" y="7992460"/>
              <a:ext cx="28670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54" name="Rectangle 112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475" y="2745681"/>
            <a:ext cx="3619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5" name="Rectangle 112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1525" y="1845568"/>
            <a:ext cx="3619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6" name="Rectangle 112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997968"/>
            <a:ext cx="4016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7" name="Rectangle 11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3163" y="2252514"/>
            <a:ext cx="24923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8" name="Picture 2" descr="C:\Users\aheaton\Desktop\Artwork_Imagery\Icons - Illustrations\_WINDOWS SERVER ICONS\People\users people persons man woma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1275" y="2736156"/>
            <a:ext cx="328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277"/>
          <p:cNvSpPr txBox="1">
            <a:spLocks noChangeArrowheads="1"/>
          </p:cNvSpPr>
          <p:nvPr/>
        </p:nvSpPr>
        <p:spPr bwMode="auto">
          <a:xfrm>
            <a:off x="4724400" y="1008585"/>
            <a:ext cx="4313238" cy="282575"/>
          </a:xfrm>
          <a:prstGeom prst="rect">
            <a:avLst/>
          </a:prstGeom>
          <a:noFill/>
          <a:ln w="9525">
            <a:noFill/>
            <a:miter lim="800000"/>
          </a:ln>
        </p:spPr>
        <p:txBody>
          <a:bodyPr lIns="0" tIns="0" rIns="0" bIns="0" anchor="ctr">
            <a:spAutoFit/>
          </a:bodyPr>
          <a:lstStyle/>
          <a:p>
            <a:pPr indent="174625" algn="ctr" defTabSz="914400">
              <a:lnSpc>
                <a:spcPct val="90000"/>
              </a:lnSpc>
              <a:defRPr/>
            </a:pPr>
            <a:r>
              <a:rPr lang="en-US" altLang="zh-CN" sz="2000" dirty="0">
                <a:solidFill>
                  <a:schemeClr val="accent1">
                    <a:lumMod val="10000"/>
                  </a:schemeClr>
                </a:solidFill>
                <a:latin typeface="微软雅黑" panose="020B0503020204020204" pitchFamily="34" charset="-122"/>
                <a:ea typeface="微软雅黑" panose="020B0503020204020204" pitchFamily="34" charset="-122"/>
              </a:rPr>
              <a:t>Windows 7</a:t>
            </a:r>
            <a:r>
              <a:rPr lang="zh-CN" altLang="en-US" sz="2000" dirty="0">
                <a:solidFill>
                  <a:schemeClr val="accent1">
                    <a:lumMod val="10000"/>
                  </a:schemeClr>
                </a:solidFill>
                <a:latin typeface="微软雅黑" panose="020B0503020204020204" pitchFamily="34" charset="-122"/>
                <a:ea typeface="微软雅黑" panose="020B0503020204020204" pitchFamily="34" charset="-122"/>
              </a:rPr>
              <a:t>解决方案</a:t>
            </a:r>
            <a:endParaRPr lang="en-US" altLang="en-US" sz="2000" dirty="0">
              <a:solidFill>
                <a:schemeClr val="accent1">
                  <a:lumMod val="10000"/>
                </a:schemeClr>
              </a:solidFill>
              <a:latin typeface="微软雅黑" panose="020B0503020204020204" pitchFamily="34" charset="-122"/>
              <a:ea typeface="微软雅黑" panose="020B0503020204020204" pitchFamily="34" charset="-122"/>
            </a:endParaRPr>
          </a:p>
        </p:txBody>
      </p:sp>
      <p:sp>
        <p:nvSpPr>
          <p:cNvPr id="21" name="TextBox 11277"/>
          <p:cNvSpPr txBox="1">
            <a:spLocks noChangeArrowheads="1"/>
          </p:cNvSpPr>
          <p:nvPr/>
        </p:nvSpPr>
        <p:spPr bwMode="auto">
          <a:xfrm>
            <a:off x="304800" y="986185"/>
            <a:ext cx="4267200" cy="282575"/>
          </a:xfrm>
          <a:prstGeom prst="rect">
            <a:avLst/>
          </a:prstGeom>
          <a:noFill/>
          <a:ln w="9525">
            <a:noFill/>
            <a:miter lim="800000"/>
          </a:ln>
        </p:spPr>
        <p:txBody>
          <a:bodyPr lIns="0" tIns="0" rIns="0" bIns="0" anchor="ctr">
            <a:spAutoFit/>
          </a:bodyPr>
          <a:lstStyle/>
          <a:p>
            <a:pPr indent="174625" algn="ctr" defTabSz="914400" fontAlgn="auto">
              <a:lnSpc>
                <a:spcPct val="90000"/>
              </a:lnSpc>
              <a:spcBef>
                <a:spcPts val="0"/>
              </a:spcBef>
              <a:spcAft>
                <a:spcPts val="0"/>
              </a:spcAft>
              <a:defRPr/>
            </a:pPr>
            <a:r>
              <a:rPr lang="zh-CN" altLang="en-US" sz="2000" dirty="0">
                <a:solidFill>
                  <a:schemeClr val="accent1">
                    <a:lumMod val="10000"/>
                  </a:schemeClr>
                </a:solidFill>
                <a:latin typeface="微软雅黑" panose="020B0503020204020204" pitchFamily="34" charset="-122"/>
                <a:ea typeface="微软雅黑" panose="020B0503020204020204" pitchFamily="34" charset="-122"/>
              </a:rPr>
              <a:t>用户面临的问题</a:t>
            </a:r>
            <a:endParaRPr lang="en-US" altLang="en-US" sz="2000" dirty="0">
              <a:solidFill>
                <a:schemeClr val="accent1">
                  <a:lumMod val="10000"/>
                </a:schemeClr>
              </a:solidFill>
              <a:latin typeface="微软雅黑" panose="020B0503020204020204" pitchFamily="34" charset="-122"/>
              <a:ea typeface="微软雅黑" panose="020B0503020204020204" pitchFamily="34" charset="-122"/>
            </a:endParaRPr>
          </a:p>
        </p:txBody>
      </p:sp>
      <p:grpSp>
        <p:nvGrpSpPr>
          <p:cNvPr id="44061" name="Group 103"/>
          <p:cNvGrpSpPr/>
          <p:nvPr/>
        </p:nvGrpSpPr>
        <p:grpSpPr bwMode="auto">
          <a:xfrm>
            <a:off x="1754424" y="2253047"/>
            <a:ext cx="1036637" cy="723900"/>
            <a:chOff x="1228060" y="7924800"/>
            <a:chExt cx="855795" cy="676317"/>
          </a:xfrm>
        </p:grpSpPr>
        <p:pic>
          <p:nvPicPr>
            <p:cNvPr id="23"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2"/>
            <a:srcRect r="-601" b="-6183"/>
            <a:stretch>
              <a:fillRect/>
            </a:stretch>
          </p:blipFill>
          <p:spPr bwMode="auto">
            <a:xfrm>
              <a:off x="1228060" y="7924800"/>
              <a:ext cx="855795" cy="676317"/>
            </a:xfrm>
            <a:prstGeom prst="rect">
              <a:avLst/>
            </a:prstGeom>
            <a:noFill/>
            <a:effectLst>
              <a:outerShdw blurRad="50800" dist="38100" dir="2700000" algn="tl" rotWithShape="0">
                <a:prstClr val="black">
                  <a:alpha val="40000"/>
                </a:prstClr>
              </a:outerShdw>
            </a:effectLst>
          </p:spPr>
        </p:pic>
        <p:pic>
          <p:nvPicPr>
            <p:cNvPr id="44068" name="Picture 70" descr="futuristic_scre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4969" y="7925726"/>
              <a:ext cx="590909" cy="4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62" name="Rectangle 112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311" y="2781685"/>
            <a:ext cx="3619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3" name="Rectangle 112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7361" y="1881572"/>
            <a:ext cx="3619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4" name="Rectangle 112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636" y="2033972"/>
            <a:ext cx="4016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5" name="Picture 2" descr="C:\Users\aheaton\Desktop\Artwork_Imagery\Icons - Illustrations\_WINDOWS SERVER ICONS\People\users people persons man woma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8874" y="2795972"/>
            <a:ext cx="328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6" name="Rectangle 11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2333824"/>
            <a:ext cx="2492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搜索</a:t>
            </a:r>
            <a:r>
              <a:rPr lang="zh-CN" altLang="zh-CN" sz="3600" dirty="0">
                <a:solidFill>
                  <a:srgbClr val="990000"/>
                </a:solidFill>
                <a:ea typeface="黑体" panose="02010609060101010101" pitchFamily="49" charset="-122"/>
              </a:rPr>
              <a:t>文件和文件夹</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63BC67CA-9093-4038-973D-39C5C684E2FD}" type="datetime1">
              <a:rPr lang="zh-CN" altLang="en-US" smtClean="0"/>
            </a:fld>
            <a:endParaRPr lang="zh-CN" altLang="en-US"/>
          </a:p>
        </p:txBody>
      </p:sp>
      <p:sp>
        <p:nvSpPr>
          <p:cNvPr id="10" name="灯片编号占位符 9"/>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搜索</a:t>
            </a:r>
            <a:r>
              <a:rPr lang="zh-CN" altLang="zh-CN" sz="3600" dirty="0">
                <a:solidFill>
                  <a:srgbClr val="990000"/>
                </a:solidFill>
                <a:ea typeface="黑体" panose="02010609060101010101" pitchFamily="49" charset="-122"/>
              </a:rPr>
              <a:t>文件和文件夹</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575556" y="1089315"/>
            <a:ext cx="8028892" cy="4031873"/>
          </a:xfrm>
          <a:prstGeom prst="rect">
            <a:avLst/>
          </a:prstGeom>
        </p:spPr>
        <p:txBody>
          <a:bodyPr wrap="square">
            <a:spAutoFit/>
          </a:bodyPr>
          <a:lstStyle/>
          <a:p>
            <a:r>
              <a:rPr lang="zh-CN" altLang="zh-CN" sz="3200" dirty="0" smtClean="0">
                <a:solidFill>
                  <a:schemeClr val="tx1"/>
                </a:solidFill>
              </a:rPr>
              <a:t>启动</a:t>
            </a:r>
            <a:r>
              <a:rPr lang="zh-CN" altLang="zh-CN" sz="3200" dirty="0">
                <a:solidFill>
                  <a:schemeClr val="tx1"/>
                </a:solidFill>
              </a:rPr>
              <a:t>“搜索”命令，有以下两种常用方法</a:t>
            </a:r>
            <a:r>
              <a:rPr lang="zh-CN" altLang="zh-CN" sz="3200" dirty="0" smtClean="0">
                <a:solidFill>
                  <a:schemeClr val="tx1"/>
                </a:solidFill>
              </a:rPr>
              <a:t>：</a:t>
            </a:r>
            <a:endParaRPr lang="en-US" altLang="zh-CN" sz="3200" dirty="0" smtClean="0">
              <a:solidFill>
                <a:schemeClr val="tx1"/>
              </a:solidFill>
            </a:endParaRPr>
          </a:p>
          <a:p>
            <a:endParaRPr lang="zh-CN" altLang="zh-CN" sz="3200" dirty="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单击</a:t>
            </a:r>
            <a:r>
              <a:rPr lang="zh-CN" altLang="zh-CN" sz="3200" dirty="0">
                <a:solidFill>
                  <a:schemeClr val="tx1"/>
                </a:solidFill>
              </a:rPr>
              <a:t>“开始”按钮，打开“开始”菜单，在“搜索程序和文件”框中输入要查找的</a:t>
            </a:r>
            <a:r>
              <a:rPr lang="zh-CN" altLang="zh-CN" sz="3200" dirty="0" smtClean="0">
                <a:solidFill>
                  <a:schemeClr val="tx1"/>
                </a:solidFill>
              </a:rPr>
              <a:t>内容</a:t>
            </a:r>
            <a:r>
              <a:rPr lang="zh-CN" altLang="en-US" sz="3200" dirty="0" smtClean="0">
                <a:solidFill>
                  <a:schemeClr val="tx1"/>
                </a:solidFill>
              </a:rPr>
              <a:t>。</a:t>
            </a:r>
            <a:endParaRPr lang="en-US" altLang="zh-CN" sz="3200" dirty="0" smtClean="0">
              <a:solidFill>
                <a:schemeClr val="tx1"/>
              </a:solidFill>
            </a:endParaRPr>
          </a:p>
          <a:p>
            <a:pPr marL="914400" lvl="1" indent="-457200">
              <a:buClr>
                <a:srgbClr val="C00000"/>
              </a:buClr>
              <a:buFont typeface="Wingdings" panose="05000000000000000000" pitchFamily="2" charset="2"/>
              <a:buChar char="l"/>
            </a:pPr>
            <a:r>
              <a:rPr lang="zh-CN" altLang="zh-CN" sz="3200" dirty="0" smtClean="0">
                <a:solidFill>
                  <a:schemeClr val="tx1"/>
                </a:solidFill>
              </a:rPr>
              <a:t>打开</a:t>
            </a:r>
            <a:r>
              <a:rPr lang="zh-CN" altLang="zh-CN" sz="3200" dirty="0">
                <a:solidFill>
                  <a:schemeClr val="tx1"/>
                </a:solidFill>
              </a:rPr>
              <a:t>“计算机”或资源管理器窗口，在“搜索栏”框中输入要查找的文件或文件夹名称</a:t>
            </a:r>
            <a:endParaRPr lang="zh-CN" altLang="en-US" sz="3200" dirty="0">
              <a:solidFill>
                <a:schemeClr val="tx1"/>
              </a:solidFill>
            </a:endParaRPr>
          </a:p>
        </p:txBody>
      </p:sp>
      <p:sp>
        <p:nvSpPr>
          <p:cNvPr id="3" name="日期占位符 2"/>
          <p:cNvSpPr>
            <a:spLocks noGrp="1"/>
          </p:cNvSpPr>
          <p:nvPr>
            <p:ph type="dt" sz="half" idx="10"/>
          </p:nvPr>
        </p:nvSpPr>
        <p:spPr/>
        <p:txBody>
          <a:bodyPr/>
          <a:lstStyle/>
          <a:p>
            <a:pPr>
              <a:defRPr/>
            </a:pPr>
            <a:fld id="{EACD9882-4500-4BD7-975C-1E67E181D8DF}"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en-US" sz="3600">
              <a:solidFill>
                <a:srgbClr val="990000"/>
              </a:solidFill>
              <a:ea typeface="黑体" panose="02010609060101010101" pitchFamily="49" charset="-122"/>
              <a:sym typeface="华文新魏" panose="02010800040101010101" pitchFamily="2" charset="-122"/>
            </a:endParaRPr>
          </a:p>
        </p:txBody>
      </p:sp>
      <p:pic>
        <p:nvPicPr>
          <p:cNvPr id="4198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6764" y="795338"/>
            <a:ext cx="8470900" cy="49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501650"/>
            <a:ext cx="1143000" cy="17621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1989" name="矩形 1"/>
          <p:cNvSpPr>
            <a:spLocks noChangeArrowheads="1"/>
          </p:cNvSpPr>
          <p:nvPr/>
        </p:nvSpPr>
        <p:spPr bwMode="auto">
          <a:xfrm>
            <a:off x="79600" y="5745450"/>
            <a:ext cx="8992900" cy="707886"/>
          </a:xfrm>
          <a:prstGeom prst="rect">
            <a:avLst/>
          </a:prstGeom>
          <a:solidFill>
            <a:schemeClr val="accent1">
              <a:lumMod val="40000"/>
              <a:lumOff val="60000"/>
            </a:schemeClr>
          </a:solidFill>
          <a:ln>
            <a:noFill/>
          </a:ln>
        </p:spPr>
        <p:txBody>
          <a:bodyPr wrap="square">
            <a:spAutoFit/>
          </a:bodyPr>
          <a:lstStyle/>
          <a:p>
            <a:r>
              <a:rPr lang="zh-CN" altLang="en-US" sz="2000" dirty="0" smtClean="0">
                <a:solidFill>
                  <a:srgbClr val="000000"/>
                </a:solidFill>
                <a:latin typeface="微软雅黑" panose="020B0503020204020204" pitchFamily="34" charset="-122"/>
                <a:ea typeface="微软雅黑" panose="020B0503020204020204" pitchFamily="34" charset="-122"/>
              </a:rPr>
              <a:t>      </a:t>
            </a:r>
            <a:r>
              <a:rPr lang="zh-CN" altLang="en-US" sz="2000" dirty="0" smtClean="0">
                <a:solidFill>
                  <a:srgbClr val="000000"/>
                </a:solidFill>
                <a:latin typeface="宋体" panose="02010600030101010101" pitchFamily="2" charset="-122"/>
              </a:rPr>
              <a:t>可以</a:t>
            </a:r>
            <a:r>
              <a:rPr lang="zh-CN" altLang="en-US" sz="2000" dirty="0">
                <a:solidFill>
                  <a:srgbClr val="000000"/>
                </a:solidFill>
                <a:latin typeface="宋体" panose="02010600030101010101" pitchFamily="2" charset="-122"/>
              </a:rPr>
              <a:t>调整文件图标的大小，可以在右侧进行文件内容的预览</a:t>
            </a:r>
            <a:r>
              <a:rPr lang="zh-CN" altLang="en-US" sz="2000" dirty="0" smtClean="0">
                <a:solidFill>
                  <a:srgbClr val="000000"/>
                </a:solidFill>
                <a:latin typeface="宋体" panose="02010600030101010101" pitchFamily="2" charset="-122"/>
              </a:rPr>
              <a:t>，</a:t>
            </a:r>
            <a:r>
              <a:rPr lang="zh-CN" altLang="zh-CN" sz="2000" dirty="0">
                <a:solidFill>
                  <a:srgbClr val="000000"/>
                </a:solidFill>
                <a:latin typeface="宋体" panose="02010600030101010101" pitchFamily="2" charset="-122"/>
              </a:rPr>
              <a:t>定位”</a:t>
            </a:r>
            <a:r>
              <a:rPr lang="en-US" altLang="zh-CN" sz="2000" dirty="0">
                <a:solidFill>
                  <a:srgbClr val="000000"/>
                </a:solidFill>
                <a:latin typeface="宋体" panose="02010600030101010101" pitchFamily="2" charset="-122"/>
              </a:rPr>
              <a:t>+</a:t>
            </a:r>
            <a:r>
              <a:rPr lang="zh-CN" altLang="zh-CN" sz="2000" dirty="0">
                <a:solidFill>
                  <a:srgbClr val="000000"/>
                </a:solidFill>
                <a:latin typeface="宋体" panose="02010600030101010101" pitchFamily="2" charset="-122"/>
              </a:rPr>
              <a:t>“预览”的方式适合</a:t>
            </a:r>
            <a:r>
              <a:rPr lang="en-US" altLang="zh-CN" sz="2000" dirty="0">
                <a:solidFill>
                  <a:srgbClr val="000000"/>
                </a:solidFill>
                <a:latin typeface="宋体" panose="02010600030101010101" pitchFamily="2" charset="-122"/>
              </a:rPr>
              <a:t>Word</a:t>
            </a:r>
            <a:r>
              <a:rPr lang="zh-CN" altLang="zh-CN" sz="2000" dirty="0">
                <a:solidFill>
                  <a:srgbClr val="000000"/>
                </a:solidFill>
                <a:latin typeface="宋体" panose="02010600030101010101" pitchFamily="2" charset="-122"/>
              </a:rPr>
              <a:t>文档、</a:t>
            </a:r>
            <a:r>
              <a:rPr lang="en-US" altLang="zh-CN" sz="2000" dirty="0">
                <a:solidFill>
                  <a:srgbClr val="000000"/>
                </a:solidFill>
                <a:latin typeface="宋体" panose="02010600030101010101" pitchFamily="2" charset="-122"/>
              </a:rPr>
              <a:t>Excel</a:t>
            </a:r>
            <a:r>
              <a:rPr lang="zh-CN" altLang="zh-CN" sz="2000" dirty="0">
                <a:solidFill>
                  <a:srgbClr val="000000"/>
                </a:solidFill>
                <a:latin typeface="宋体" panose="02010600030101010101" pitchFamily="2" charset="-122"/>
              </a:rPr>
              <a:t>文档、</a:t>
            </a:r>
            <a:r>
              <a:rPr lang="en-US" altLang="zh-CN" sz="2000" dirty="0" err="1">
                <a:solidFill>
                  <a:srgbClr val="000000"/>
                </a:solidFill>
                <a:latin typeface="宋体" panose="02010600030101010101" pitchFamily="2" charset="-122"/>
              </a:rPr>
              <a:t>Pdf</a:t>
            </a:r>
            <a:r>
              <a:rPr lang="zh-CN" altLang="zh-CN" sz="2000" dirty="0">
                <a:solidFill>
                  <a:srgbClr val="000000"/>
                </a:solidFill>
                <a:latin typeface="宋体" panose="02010600030101010101" pitchFamily="2" charset="-122"/>
              </a:rPr>
              <a:t>文档等文件的搜索。</a:t>
            </a:r>
            <a:endParaRPr lang="zh-CN" altLang="zh-CN" sz="2000" dirty="0">
              <a:solidFill>
                <a:srgbClr val="000000"/>
              </a:solidFill>
              <a:latin typeface="宋体" panose="02010600030101010101" pitchFamily="2" charset="-122"/>
            </a:endParaRPr>
          </a:p>
        </p:txBody>
      </p:sp>
      <p:sp>
        <p:nvSpPr>
          <p:cNvPr id="6" name="Rectangle 2"/>
          <p:cNvSpPr>
            <a:spLocks noChangeArrowheads="1"/>
          </p:cNvSpPr>
          <p:nvPr/>
        </p:nvSpPr>
        <p:spPr bwMode="auto">
          <a:xfrm>
            <a:off x="43596" y="30162"/>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通过</a:t>
            </a:r>
            <a:r>
              <a:rPr lang="zh-CN" altLang="zh-CN" sz="3600" dirty="0">
                <a:solidFill>
                  <a:srgbClr val="990000"/>
                </a:solidFill>
                <a:ea typeface="黑体" panose="02010609060101010101" pitchFamily="49" charset="-122"/>
              </a:rPr>
              <a:t>数据导航快速定位并预览数据</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F7FC6D64-EBE3-4A51-B4F4-86A0E413BB6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rPr>
              <a:t>  为</a:t>
            </a:r>
            <a:r>
              <a:rPr lang="zh-CN" altLang="zh-CN" sz="3600" dirty="0">
                <a:solidFill>
                  <a:srgbClr val="990000"/>
                </a:solidFill>
                <a:ea typeface="黑体" panose="02010609060101010101" pitchFamily="49" charset="-122"/>
              </a:rPr>
              <a:t>搜索内容添加筛选器</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249822" y="944724"/>
            <a:ext cx="8532948" cy="1077218"/>
          </a:xfrm>
          <a:prstGeom prst="rect">
            <a:avLst/>
          </a:prstGeom>
          <a:solidFill>
            <a:schemeClr val="accent1">
              <a:lumMod val="20000"/>
              <a:lumOff val="80000"/>
            </a:schemeClr>
          </a:solidFill>
        </p:spPr>
        <p:txBody>
          <a:bodyPr wrap="square">
            <a:spAutoFit/>
          </a:bodyPr>
          <a:lstStyle/>
          <a:p>
            <a:r>
              <a:rPr lang="en-US" altLang="zh-CN" sz="3200" dirty="0" smtClean="0">
                <a:solidFill>
                  <a:schemeClr val="tx1"/>
                </a:solidFill>
              </a:rPr>
              <a:t>        </a:t>
            </a:r>
            <a:r>
              <a:rPr lang="zh-CN" altLang="zh-CN" sz="3200" dirty="0" smtClean="0">
                <a:solidFill>
                  <a:schemeClr val="tx1"/>
                </a:solidFill>
              </a:rPr>
              <a:t>在</a:t>
            </a:r>
            <a:r>
              <a:rPr lang="zh-CN" altLang="zh-CN" sz="3200" dirty="0">
                <a:solidFill>
                  <a:schemeClr val="tx1"/>
                </a:solidFill>
              </a:rPr>
              <a:t>筛选器列表中显示了可以设置的额外的搜索条件，如“修改日期”、“大小”。</a:t>
            </a:r>
            <a:endParaRPr lang="zh-CN" altLang="en-US" sz="3200" dirty="0">
              <a:solidFill>
                <a:schemeClr val="tx1"/>
              </a:solidFill>
            </a:endParaRPr>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156" y="2240868"/>
            <a:ext cx="6165679" cy="37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
          <p:cNvPicPr>
            <a:picLocks noChangeAspect="1" noChangeArrowheads="1"/>
          </p:cNvPicPr>
          <p:nvPr/>
        </p:nvPicPr>
        <p:blipFill>
          <a:blip r:embed="rId2">
            <a:extLst>
              <a:ext uri="{28A0092B-C50C-407E-A947-70E740481C1C}">
                <a14:useLocalDpi xmlns:a14="http://schemas.microsoft.com/office/drawing/2010/main" val="0"/>
              </a:ext>
            </a:extLst>
          </a:blip>
          <a:srcRect l="81024" b="63853"/>
          <a:stretch>
            <a:fillRect/>
          </a:stretch>
        </p:blipFill>
        <p:spPr bwMode="auto">
          <a:xfrm>
            <a:off x="251520" y="2240868"/>
            <a:ext cx="2462490" cy="369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F60E6A3B-9071-4D93-8153-3B09A021CFF0}"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en-US" sz="3600">
              <a:solidFill>
                <a:srgbClr val="990000"/>
              </a:solidFill>
              <a:ea typeface="黑体" panose="02010609060101010101" pitchFamily="49" charset="-122"/>
              <a:sym typeface="华文新魏" panose="02010800040101010101" pitchFamily="2" charset="-122"/>
            </a:endParaRPr>
          </a:p>
        </p:txBody>
      </p:sp>
      <p:pic>
        <p:nvPicPr>
          <p:cNvPr id="4505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984880" y="2073105"/>
            <a:ext cx="20891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758825"/>
            <a:ext cx="38766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181225"/>
            <a:ext cx="24574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日期占位符 3"/>
          <p:cNvSpPr>
            <a:spLocks noGrp="1"/>
          </p:cNvSpPr>
          <p:nvPr>
            <p:ph type="dt" sz="quarter" idx="10"/>
          </p:nvPr>
        </p:nvSpPr>
        <p:spPr>
          <a:xfrm>
            <a:off x="457200" y="6607175"/>
            <a:ext cx="2133600" cy="223838"/>
          </a:xfrm>
          <a:noFill/>
        </p:spPr>
        <p:txBody>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fld id="{5F42569A-5A01-4167-91D7-B71DC7B28705}" type="datetime1">
              <a:rPr lang="zh-CN" altLang="en-US" sz="1400" b="0" smtClean="0">
                <a:solidFill>
                  <a:schemeClr val="tx1"/>
                </a:solidFill>
              </a:rPr>
            </a:fld>
            <a:endParaRPr lang="en-US" altLang="zh-CN" sz="1400" b="0">
              <a:solidFill>
                <a:schemeClr val="tx1"/>
              </a:solidFill>
            </a:endParaRPr>
          </a:p>
        </p:txBody>
      </p:sp>
      <p:sp>
        <p:nvSpPr>
          <p:cNvPr id="7" name="矩形 20"/>
          <p:cNvSpPr/>
          <p:nvPr/>
        </p:nvSpPr>
        <p:spPr>
          <a:xfrm>
            <a:off x="1209675" y="2181225"/>
            <a:ext cx="2876550" cy="500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Picture 2"/>
          <p:cNvPicPr>
            <a:picLocks noChangeAspect="1" noChangeArrowheads="1"/>
          </p:cNvPicPr>
          <p:nvPr/>
        </p:nvPicPr>
        <p:blipFill>
          <a:blip r:embed="rId4"/>
          <a:srcRect/>
          <a:stretch>
            <a:fillRect/>
          </a:stretch>
        </p:blipFill>
        <p:spPr bwMode="auto">
          <a:xfrm>
            <a:off x="469900" y="815975"/>
            <a:ext cx="1244600" cy="436563"/>
          </a:xfrm>
          <a:prstGeom prst="rect">
            <a:avLst/>
          </a:prstGeom>
          <a:ln w="12700" cap="sq">
            <a:solidFill>
              <a:srgbClr val="FF0000"/>
            </a:solidFill>
            <a:prstDash val="solid"/>
            <a:miter lim="800000"/>
            <a:headEnd/>
            <a:tailEnd/>
          </a:ln>
          <a:effectLst>
            <a:outerShdw blurRad="50800" dist="38100" dir="2700000" algn="tl" rotWithShape="0">
              <a:srgbClr val="000000">
                <a:alpha val="43000"/>
              </a:srgbClr>
            </a:outerShdw>
          </a:effectLst>
        </p:spPr>
      </p:pic>
      <p:pic>
        <p:nvPicPr>
          <p:cNvPr id="4506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700" y="609600"/>
            <a:ext cx="41021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29"/>
          <p:cNvSpPr/>
          <p:nvPr/>
        </p:nvSpPr>
        <p:spPr>
          <a:xfrm>
            <a:off x="5551488" y="1028700"/>
            <a:ext cx="3429000" cy="438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30"/>
          <p:cNvSpPr/>
          <p:nvPr/>
        </p:nvSpPr>
        <p:spPr>
          <a:xfrm>
            <a:off x="5181600" y="2659063"/>
            <a:ext cx="1524000" cy="2081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31"/>
          <p:cNvSpPr/>
          <p:nvPr/>
        </p:nvSpPr>
        <p:spPr>
          <a:xfrm>
            <a:off x="7016750" y="2586038"/>
            <a:ext cx="714375" cy="13858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上箭头 37"/>
          <p:cNvSpPr/>
          <p:nvPr/>
        </p:nvSpPr>
        <p:spPr>
          <a:xfrm>
            <a:off x="6837363" y="4967288"/>
            <a:ext cx="428625" cy="48101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Down Arrow 27"/>
          <p:cNvSpPr/>
          <p:nvPr/>
        </p:nvSpPr>
        <p:spPr>
          <a:xfrm flipV="1">
            <a:off x="2581275" y="2776538"/>
            <a:ext cx="457200" cy="1096962"/>
          </a:xfrm>
          <a:prstGeom prst="down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071" name="矩形 14"/>
          <p:cNvSpPr>
            <a:spLocks noChangeArrowheads="1"/>
          </p:cNvSpPr>
          <p:nvPr/>
        </p:nvSpPr>
        <p:spPr bwMode="auto">
          <a:xfrm>
            <a:off x="1115616" y="121705"/>
            <a:ext cx="389890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130">
              <a:lnSpc>
                <a:spcPct val="90000"/>
              </a:lnSpc>
            </a:pPr>
            <a:r>
              <a:rPr lang="en-US" altLang="zh-CN" sz="3200" dirty="0">
                <a:solidFill>
                  <a:srgbClr val="C00000"/>
                </a:solidFill>
                <a:latin typeface="微软雅黑" panose="020B0503020204020204" pitchFamily="34" charset="-122"/>
                <a:ea typeface="微软雅黑" panose="020B0503020204020204" pitchFamily="34" charset="-122"/>
              </a:rPr>
              <a:t>Windows </a:t>
            </a:r>
            <a:r>
              <a:rPr lang="zh-CN" altLang="en-US" sz="3200" dirty="0">
                <a:solidFill>
                  <a:srgbClr val="C00000"/>
                </a:solidFill>
                <a:latin typeface="微软雅黑" panose="020B0503020204020204" pitchFamily="34" charset="-122"/>
                <a:ea typeface="微软雅黑" panose="020B0503020204020204" pitchFamily="34" charset="-122"/>
              </a:rPr>
              <a:t>桌面搜索</a:t>
            </a:r>
            <a:endParaRPr lang="en-US" altLang="en-US" sz="3200" dirty="0">
              <a:solidFill>
                <a:srgbClr val="C00000"/>
              </a:solidFill>
              <a:latin typeface="微软雅黑" panose="020B0503020204020204" pitchFamily="34" charset="-122"/>
              <a:ea typeface="微软雅黑" panose="020B0503020204020204" pitchFamily="34" charset="-122"/>
            </a:endParaRPr>
          </a:p>
        </p:txBody>
      </p:sp>
      <p:sp>
        <p:nvSpPr>
          <p:cNvPr id="16" name="sf"/>
          <p:cNvSpPr/>
          <p:nvPr/>
        </p:nvSpPr>
        <p:spPr bwMode="auto">
          <a:xfrm>
            <a:off x="2294445" y="3891244"/>
            <a:ext cx="2362200" cy="1066800"/>
          </a:xfrm>
          <a:prstGeom prst="round2SameRect">
            <a:avLst>
              <a:gd name="adj1" fmla="val 8622"/>
              <a:gd name="adj2" fmla="val 0"/>
            </a:avLst>
          </a:prstGeom>
          <a:solidFill>
            <a:schemeClr val="accent5">
              <a:lumMod val="75000"/>
            </a:schemeClr>
          </a:solidFill>
          <a:ln>
            <a:gradFill>
              <a:gsLst>
                <a:gs pos="0">
                  <a:schemeClr val="tx1"/>
                </a:gs>
                <a:gs pos="50000">
                  <a:schemeClr val="tx1">
                    <a:alpha val="25000"/>
                  </a:schemeClr>
                </a:gs>
                <a:gs pos="100000">
                  <a:schemeClr val="tx1">
                    <a:alpha val="0"/>
                  </a:schemeClr>
                </a:gs>
              </a:gsLst>
              <a:lin ang="5400000" scaled="0"/>
            </a:gradFill>
            <a:headEnd type="none" w="med" len="med"/>
            <a:tailEnd type="none" w="med" len="med"/>
          </a:ln>
          <a:effectLst>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71318" tIns="35660" rIns="71318" bIns="35660"/>
          <a:lstStyle/>
          <a:p>
            <a:pPr>
              <a:defRPr/>
            </a:pPr>
            <a:r>
              <a:rPr lang="zh-CN" altLang="en-US" sz="1600" dirty="0">
                <a:solidFill>
                  <a:srgbClr val="000000"/>
                </a:solidFill>
                <a:latin typeface="微软雅黑" panose="020B0503020204020204" pitchFamily="34" charset="-122"/>
                <a:ea typeface="微软雅黑" panose="020B0503020204020204" pitchFamily="34" charset="-122"/>
              </a:rPr>
              <a:t>搜索关键字会在文件内容片段中高亮显示。</a:t>
            </a:r>
            <a:endParaRPr lang="en-US" altLang="zh-CN" sz="1600" dirty="0">
              <a:solidFill>
                <a:srgbClr val="000000"/>
              </a:solidFill>
              <a:latin typeface="微软雅黑" panose="020B0503020204020204" pitchFamily="34" charset="-122"/>
              <a:ea typeface="微软雅黑" panose="020B0503020204020204" pitchFamily="34" charset="-122"/>
            </a:endParaRPr>
          </a:p>
          <a:p>
            <a:pPr>
              <a:defRPr/>
            </a:pPr>
            <a:r>
              <a:rPr lang="zh-CN" altLang="en-US" sz="1600" dirty="0">
                <a:solidFill>
                  <a:srgbClr val="000000"/>
                </a:solidFill>
                <a:latin typeface="微软雅黑" panose="020B0503020204020204" pitchFamily="34" charset="-122"/>
                <a:ea typeface="微软雅黑" panose="020B0503020204020204" pitchFamily="34" charset="-122"/>
              </a:rPr>
              <a:t>搜索结果可以预览，可以保存。</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7" name="sf"/>
          <p:cNvSpPr/>
          <p:nvPr/>
        </p:nvSpPr>
        <p:spPr bwMode="auto">
          <a:xfrm>
            <a:off x="5689480" y="5524520"/>
            <a:ext cx="2590800" cy="838200"/>
          </a:xfrm>
          <a:prstGeom prst="round2SameRect">
            <a:avLst>
              <a:gd name="adj1" fmla="val 8622"/>
              <a:gd name="adj2" fmla="val 0"/>
            </a:avLst>
          </a:prstGeom>
          <a:solidFill>
            <a:schemeClr val="accent5">
              <a:lumMod val="75000"/>
            </a:schemeClr>
          </a:solidFill>
          <a:ln>
            <a:gradFill>
              <a:gsLst>
                <a:gs pos="0">
                  <a:schemeClr val="tx1"/>
                </a:gs>
                <a:gs pos="50000">
                  <a:schemeClr val="tx1">
                    <a:alpha val="25000"/>
                  </a:schemeClr>
                </a:gs>
                <a:gs pos="100000">
                  <a:schemeClr val="tx1">
                    <a:alpha val="0"/>
                  </a:schemeClr>
                </a:gs>
              </a:gsLst>
              <a:lin ang="5400000" scaled="0"/>
            </a:gradFill>
            <a:headEnd type="none" w="med" len="med"/>
            <a:tailEnd type="none" w="med" len="med"/>
          </a:ln>
          <a:effectLst>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71318" tIns="35660" rIns="71318" bIns="35660"/>
          <a:lstStyle/>
          <a:p>
            <a:pPr>
              <a:defRPr/>
            </a:pPr>
            <a:r>
              <a:rPr lang="zh-CN" altLang="en-US" sz="1600" dirty="0">
                <a:solidFill>
                  <a:srgbClr val="000000"/>
                </a:solidFill>
                <a:latin typeface="微软雅黑" panose="020B0503020204020204" pitchFamily="34" charset="-122"/>
                <a:ea typeface="微软雅黑" panose="020B0503020204020204" pitchFamily="34" charset="-122"/>
              </a:rPr>
              <a:t>可以灵活地设置搜索范围以提高搜索精度</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8" name="sf"/>
          <p:cNvSpPr/>
          <p:nvPr/>
        </p:nvSpPr>
        <p:spPr bwMode="auto">
          <a:xfrm>
            <a:off x="2528668" y="6186268"/>
            <a:ext cx="2133600" cy="381000"/>
          </a:xfrm>
          <a:prstGeom prst="round2SameRect">
            <a:avLst>
              <a:gd name="adj1" fmla="val 8622"/>
              <a:gd name="adj2" fmla="val 0"/>
            </a:avLst>
          </a:prstGeom>
          <a:solidFill>
            <a:schemeClr val="accent5">
              <a:lumMod val="75000"/>
            </a:schemeClr>
          </a:solidFill>
          <a:ln>
            <a:gradFill>
              <a:gsLst>
                <a:gs pos="0">
                  <a:schemeClr val="tx1"/>
                </a:gs>
                <a:gs pos="50000">
                  <a:schemeClr val="tx1">
                    <a:alpha val="25000"/>
                  </a:schemeClr>
                </a:gs>
                <a:gs pos="100000">
                  <a:schemeClr val="tx1">
                    <a:alpha val="0"/>
                  </a:schemeClr>
                </a:gs>
              </a:gsLst>
              <a:lin ang="5400000" scaled="0"/>
            </a:gradFill>
            <a:headEnd type="none" w="med" len="med"/>
            <a:tailEnd type="none" w="med" len="med"/>
          </a:ln>
          <a:effectLst>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71318" tIns="35660" rIns="71318" bIns="35660"/>
          <a:lstStyle/>
          <a:p>
            <a:pPr>
              <a:defRPr/>
            </a:pPr>
            <a:r>
              <a:rPr lang="zh-CN" altLang="en-US" sz="1600" dirty="0">
                <a:solidFill>
                  <a:schemeClr val="tx1"/>
                </a:solidFill>
                <a:latin typeface="微软雅黑" panose="020B0503020204020204" pitchFamily="34" charset="-122"/>
                <a:ea typeface="微软雅黑" panose="020B0503020204020204" pitchFamily="34" charset="-122"/>
              </a:rPr>
              <a:t>开始菜单搜索。</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4508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14800"/>
            <a:ext cx="21859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noChangeArrowheads="1"/>
          </p:cNvPicPr>
          <p:nvPr/>
        </p:nvPicPr>
        <p:blipFill>
          <a:blip r:embed="rId7"/>
          <a:srcRect/>
          <a:stretch>
            <a:fillRect/>
          </a:stretch>
        </p:blipFill>
        <p:spPr bwMode="auto">
          <a:xfrm>
            <a:off x="0" y="6172200"/>
            <a:ext cx="2447925" cy="457200"/>
          </a:xfrm>
          <a:prstGeom prst="rect">
            <a:avLst/>
          </a:prstGeom>
          <a:ln>
            <a:noFill/>
          </a:ln>
          <a:effectLst>
            <a:outerShdw blurRad="190500" algn="tl" rotWithShape="0">
              <a:srgbClr val="000000">
                <a:alpha val="70000"/>
              </a:srgbClr>
            </a:outerShdw>
          </a:effectLst>
        </p:spPr>
      </p:pic>
      <p:sp>
        <p:nvSpPr>
          <p:cNvPr id="2" name="灯片编号占位符 1"/>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en-US" altLang="zh-CN" sz="3600" dirty="0">
                <a:solidFill>
                  <a:srgbClr val="C00000"/>
                </a:solidFill>
              </a:rPr>
              <a:t>2.2.6  Windows 7</a:t>
            </a:r>
            <a:r>
              <a:rPr lang="zh-CN" altLang="zh-CN" sz="3600" dirty="0">
                <a:solidFill>
                  <a:srgbClr val="C00000"/>
                </a:solidFill>
              </a:rPr>
              <a:t>平台的管理和维护</a:t>
            </a:r>
            <a:endParaRPr lang="zh-CN" altLang="zh-CN" sz="3600" dirty="0">
              <a:solidFill>
                <a:srgbClr val="C00000"/>
              </a:solidFill>
            </a:endParaRPr>
          </a:p>
        </p:txBody>
      </p:sp>
      <p:sp>
        <p:nvSpPr>
          <p:cNvPr id="2" name="矩形 1"/>
          <p:cNvSpPr/>
          <p:nvPr/>
        </p:nvSpPr>
        <p:spPr>
          <a:xfrm>
            <a:off x="389695" y="1012954"/>
            <a:ext cx="8424936" cy="5016758"/>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chemeClr val="tx1"/>
                </a:solidFill>
              </a:rPr>
              <a:t>计算机</a:t>
            </a:r>
            <a:r>
              <a:rPr lang="zh-CN" altLang="zh-CN" sz="3200" dirty="0">
                <a:solidFill>
                  <a:schemeClr val="tx1"/>
                </a:solidFill>
              </a:rPr>
              <a:t>使用一段时间后，系统运行速度会变慢，用户做好计算机的日常保养和维护，可以使计算机始终保持在最佳的工作状态，延长计算机的使用寿命。用户要熟悉操作系统的基本管理，并积累相应的维护故障能力，在计算机遇到故障时，能够自行排除相关故障。</a:t>
            </a:r>
            <a:endParaRPr lang="zh-CN" altLang="zh-CN" sz="3200" dirty="0">
              <a:solidFill>
                <a:schemeClr val="tx1"/>
              </a:solidFill>
            </a:endParaRPr>
          </a:p>
          <a:p>
            <a:r>
              <a:rPr lang="en-US" altLang="zh-CN" sz="3200" dirty="0" smtClean="0">
                <a:solidFill>
                  <a:schemeClr val="tx1"/>
                </a:solidFill>
              </a:rPr>
              <a:t>        Windows </a:t>
            </a:r>
            <a:r>
              <a:rPr lang="en-US" altLang="zh-CN" sz="3200" dirty="0">
                <a:solidFill>
                  <a:schemeClr val="tx1"/>
                </a:solidFill>
              </a:rPr>
              <a:t>7</a:t>
            </a:r>
            <a:r>
              <a:rPr lang="zh-CN" altLang="zh-CN" sz="3200" dirty="0">
                <a:solidFill>
                  <a:schemeClr val="tx1"/>
                </a:solidFill>
              </a:rPr>
              <a:t>操作系统引入了新特性，在性能方面有了改进，在实际使用过程中，需要用户多方面对系统进行监控并调整优化，才能让</a:t>
            </a:r>
            <a:r>
              <a:rPr lang="en-US" altLang="zh-CN" sz="3200" dirty="0">
                <a:solidFill>
                  <a:schemeClr val="tx1"/>
                </a:solidFill>
              </a:rPr>
              <a:t>Windows 7</a:t>
            </a:r>
            <a:r>
              <a:rPr lang="zh-CN" altLang="zh-CN" sz="3200" dirty="0">
                <a:solidFill>
                  <a:schemeClr val="tx1"/>
                </a:solidFill>
              </a:rPr>
              <a:t>操作系统的性能得到最大的发挥。</a:t>
            </a:r>
            <a:endParaRPr lang="zh-CN" altLang="zh-CN" sz="3200" dirty="0">
              <a:solidFill>
                <a:schemeClr val="tx1"/>
              </a:solidFill>
            </a:endParaRPr>
          </a:p>
        </p:txBody>
      </p:sp>
      <p:sp>
        <p:nvSpPr>
          <p:cNvPr id="3" name="日期占位符 2"/>
          <p:cNvSpPr>
            <a:spLocks noGrp="1"/>
          </p:cNvSpPr>
          <p:nvPr>
            <p:ph type="dt" sz="half" idx="10"/>
          </p:nvPr>
        </p:nvSpPr>
        <p:spPr/>
        <p:txBody>
          <a:bodyPr/>
          <a:lstStyle/>
          <a:p>
            <a:pPr>
              <a:defRPr/>
            </a:pPr>
            <a:fld id="{49E26148-B7E3-47A3-8A03-55CB1DAAE328}"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2.1.2  </a:t>
            </a:r>
            <a:r>
              <a:rPr lang="zh-CN" altLang="en-US" sz="3600" dirty="0" smtClean="0">
                <a:solidFill>
                  <a:srgbClr val="990000"/>
                </a:solidFill>
                <a:ea typeface="黑体" panose="02010609060101010101" pitchFamily="49" charset="-122"/>
                <a:sym typeface="华文新魏" panose="02010800040101010101" pitchFamily="2" charset="-122"/>
              </a:rPr>
              <a:t>操作系统分类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0483" name="Text Box 3"/>
          <p:cNvSpPr txBox="1">
            <a:spLocks noChangeArrowheads="1"/>
          </p:cNvSpPr>
          <p:nvPr/>
        </p:nvSpPr>
        <p:spPr bwMode="auto">
          <a:xfrm>
            <a:off x="523875" y="1126518"/>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20484" name="矩形 1"/>
          <p:cNvSpPr>
            <a:spLocks noChangeArrowheads="1"/>
          </p:cNvSpPr>
          <p:nvPr/>
        </p:nvSpPr>
        <p:spPr bwMode="auto">
          <a:xfrm>
            <a:off x="467544" y="1282688"/>
            <a:ext cx="6767512"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09600" indent="-609600" eaLnBrk="1" hangingPunct="1">
              <a:buFont typeface="Wingdings" panose="05000000000000000000" pitchFamily="2" charset="2"/>
              <a:buNone/>
            </a:pPr>
            <a:r>
              <a:rPr lang="zh-CN" altLang="en-US" sz="3200" dirty="0">
                <a:solidFill>
                  <a:srgbClr val="C00000"/>
                </a:solidFill>
              </a:rPr>
              <a:t>以应用领域为标准分类</a:t>
            </a:r>
            <a:endParaRPr lang="en-US" altLang="zh-CN" sz="3200" dirty="0">
              <a:solidFill>
                <a:srgbClr val="C00000"/>
              </a:solidFill>
            </a:endParaRPr>
          </a:p>
          <a:p>
            <a:pPr marL="609600" indent="-609600" eaLnBrk="1" hangingPunct="1">
              <a:buFont typeface="Wingdings" panose="05000000000000000000" pitchFamily="2" charset="2"/>
              <a:buNone/>
            </a:pPr>
            <a:endParaRPr lang="zh-CN" altLang="en-US" sz="3200" dirty="0">
              <a:solidFill>
                <a:schemeClr val="tx1"/>
              </a:solidFill>
            </a:endParaRPr>
          </a:p>
          <a:p>
            <a:pPr marL="1066800" lvl="1" indent="-609600" eaLnBrk="1" hangingPunct="1">
              <a:buClr>
                <a:srgbClr val="C00000"/>
              </a:buClr>
              <a:buFont typeface="Wingdings" panose="05000000000000000000" pitchFamily="2" charset="2"/>
              <a:buChar char="l"/>
            </a:pPr>
            <a:r>
              <a:rPr lang="zh-CN" altLang="en-US" sz="3200" dirty="0">
                <a:solidFill>
                  <a:schemeClr val="tx1"/>
                </a:solidFill>
              </a:rPr>
              <a:t>个人操作系统</a:t>
            </a:r>
            <a:endParaRPr lang="zh-CN" altLang="en-US" sz="3200" dirty="0">
              <a:solidFill>
                <a:schemeClr val="tx1"/>
              </a:solidFill>
            </a:endParaRPr>
          </a:p>
          <a:p>
            <a:pPr marL="1066800" lvl="1" indent="-609600" eaLnBrk="1" hangingPunct="1">
              <a:buClr>
                <a:srgbClr val="C00000"/>
              </a:buClr>
              <a:buFont typeface="Wingdings" panose="05000000000000000000" pitchFamily="2" charset="2"/>
              <a:buChar char="l"/>
            </a:pPr>
            <a:r>
              <a:rPr lang="zh-CN" altLang="en-US" sz="3200" dirty="0">
                <a:solidFill>
                  <a:schemeClr val="tx1"/>
                </a:solidFill>
              </a:rPr>
              <a:t>网络操作系统</a:t>
            </a:r>
            <a:endParaRPr lang="zh-CN" altLang="en-US" sz="3200" dirty="0">
              <a:solidFill>
                <a:schemeClr val="tx1"/>
              </a:solidFill>
            </a:endParaRPr>
          </a:p>
          <a:p>
            <a:pPr marL="1066800" lvl="1" indent="-609600" eaLnBrk="1" hangingPunct="1">
              <a:buClr>
                <a:srgbClr val="C00000"/>
              </a:buClr>
              <a:buFont typeface="Wingdings" panose="05000000000000000000" pitchFamily="2" charset="2"/>
              <a:buChar char="l"/>
            </a:pPr>
            <a:r>
              <a:rPr lang="zh-CN" altLang="en-US" sz="3200" dirty="0">
                <a:solidFill>
                  <a:schemeClr val="tx1"/>
                </a:solidFill>
              </a:rPr>
              <a:t>分布式操作系统</a:t>
            </a:r>
            <a:endParaRPr lang="zh-CN" altLang="en-US" sz="3200" dirty="0">
              <a:solidFill>
                <a:schemeClr val="tx1"/>
              </a:solidFill>
            </a:endParaRPr>
          </a:p>
          <a:p>
            <a:pPr marL="1066800" lvl="1" indent="-609600" eaLnBrk="1" hangingPunct="1">
              <a:buClr>
                <a:srgbClr val="C00000"/>
              </a:buClr>
              <a:buFont typeface="Wingdings" panose="05000000000000000000" pitchFamily="2" charset="2"/>
              <a:buChar char="l"/>
            </a:pPr>
            <a:r>
              <a:rPr lang="zh-CN" altLang="en-US" sz="3200" dirty="0">
                <a:solidFill>
                  <a:schemeClr val="tx1"/>
                </a:solidFill>
              </a:rPr>
              <a:t>嵌入式操作系统</a:t>
            </a:r>
            <a:r>
              <a:rPr lang="zh-CN" altLang="en-US" dirty="0"/>
              <a:t>） </a:t>
            </a:r>
            <a:endParaRPr lang="zh-CN" altLang="en-US" dirty="0"/>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2637" y="4128256"/>
            <a:ext cx="3204356" cy="217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126518"/>
            <a:ext cx="3681535" cy="277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6AA79A70-9CFB-4DC0-8B94-2CBC3F5E7D40}"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en-US" altLang="zh-CN" sz="3600" dirty="0">
                <a:solidFill>
                  <a:srgbClr val="C00000"/>
                </a:solidFill>
              </a:rPr>
              <a:t>2.2.6  Windows 7</a:t>
            </a:r>
            <a:r>
              <a:rPr lang="zh-CN" altLang="zh-CN" sz="3600" dirty="0">
                <a:solidFill>
                  <a:srgbClr val="C00000"/>
                </a:solidFill>
              </a:rPr>
              <a:t>平台的管理和</a:t>
            </a:r>
            <a:r>
              <a:rPr lang="zh-CN" altLang="zh-CN" sz="3600" dirty="0" smtClean="0">
                <a:solidFill>
                  <a:srgbClr val="C00000"/>
                </a:solidFill>
              </a:rPr>
              <a:t>维护</a:t>
            </a:r>
            <a:endParaRPr lang="zh-CN" altLang="zh-CN" sz="3600" dirty="0">
              <a:solidFill>
                <a:srgbClr val="C00000"/>
              </a:solidFill>
            </a:endParaRPr>
          </a:p>
        </p:txBody>
      </p:sp>
      <p:sp>
        <p:nvSpPr>
          <p:cNvPr id="2" name="矩形 1"/>
          <p:cNvSpPr/>
          <p:nvPr/>
        </p:nvSpPr>
        <p:spPr>
          <a:xfrm>
            <a:off x="179512" y="1012954"/>
            <a:ext cx="8964487" cy="5262979"/>
          </a:xfrm>
          <a:prstGeom prst="rect">
            <a:avLst/>
          </a:prstGeom>
        </p:spPr>
        <p:txBody>
          <a:bodyPr wrap="square">
            <a:spAutoFit/>
          </a:bodyPr>
          <a:lstStyle/>
          <a:p>
            <a:r>
              <a:rPr lang="en-US" altLang="zh-CN" sz="2800" dirty="0" smtClean="0">
                <a:solidFill>
                  <a:srgbClr val="C00000"/>
                </a:solidFill>
              </a:rPr>
              <a:t>   (</a:t>
            </a:r>
            <a:r>
              <a:rPr lang="en-US" altLang="zh-CN" sz="2800" dirty="0">
                <a:solidFill>
                  <a:srgbClr val="C00000"/>
                </a:solidFill>
              </a:rPr>
              <a:t>1) </a:t>
            </a:r>
            <a:r>
              <a:rPr lang="zh-CN" altLang="zh-CN" sz="2800" dirty="0">
                <a:solidFill>
                  <a:srgbClr val="C00000"/>
                </a:solidFill>
              </a:rPr>
              <a:t>了解</a:t>
            </a:r>
            <a:r>
              <a:rPr lang="en-US" altLang="zh-CN" sz="2800" dirty="0">
                <a:solidFill>
                  <a:srgbClr val="C00000"/>
                </a:solidFill>
              </a:rPr>
              <a:t>CPU</a:t>
            </a:r>
            <a:r>
              <a:rPr lang="zh-CN" altLang="zh-CN" sz="2800" dirty="0">
                <a:solidFill>
                  <a:srgbClr val="C00000"/>
                </a:solidFill>
              </a:rPr>
              <a:t>和内存</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可</a:t>
            </a:r>
            <a:r>
              <a:rPr lang="zh-CN" altLang="zh-CN" sz="2800" dirty="0">
                <a:solidFill>
                  <a:schemeClr val="tx1"/>
                </a:solidFill>
              </a:rPr>
              <a:t>右击桌面“计算机”图标并选择“属性”命令，在打开的“系统”窗口中会显示计算机的基本信息。其中“</a:t>
            </a:r>
            <a:r>
              <a:rPr lang="en-US" altLang="zh-CN" sz="2800" dirty="0">
                <a:solidFill>
                  <a:schemeClr val="tx1"/>
                </a:solidFill>
              </a:rPr>
              <a:t>Windows</a:t>
            </a:r>
            <a:r>
              <a:rPr lang="zh-CN" altLang="zh-CN" sz="2800" dirty="0">
                <a:solidFill>
                  <a:schemeClr val="tx1"/>
                </a:solidFill>
              </a:rPr>
              <a:t>体验指数”提供了主要组件测量的</a:t>
            </a:r>
            <a:r>
              <a:rPr lang="zh-CN" altLang="zh-CN" sz="2800" dirty="0" smtClean="0">
                <a:solidFill>
                  <a:schemeClr val="tx1"/>
                </a:solidFill>
              </a:rPr>
              <a:t>性能指标</a:t>
            </a:r>
            <a:endParaRPr lang="zh-CN" altLang="zh-CN" sz="2800" dirty="0">
              <a:solidFill>
                <a:schemeClr val="tx1"/>
              </a:solidFill>
            </a:endParaRPr>
          </a:p>
          <a:p>
            <a:r>
              <a:rPr lang="en-US" altLang="zh-CN" sz="2800" dirty="0" smtClean="0">
                <a:solidFill>
                  <a:srgbClr val="C00000"/>
                </a:solidFill>
              </a:rPr>
              <a:t>   (</a:t>
            </a:r>
            <a:r>
              <a:rPr lang="en-US" altLang="zh-CN" sz="2800" dirty="0">
                <a:solidFill>
                  <a:srgbClr val="C00000"/>
                </a:solidFill>
              </a:rPr>
              <a:t>2) </a:t>
            </a:r>
            <a:r>
              <a:rPr lang="zh-CN" altLang="zh-CN" sz="2800" dirty="0">
                <a:solidFill>
                  <a:srgbClr val="C00000"/>
                </a:solidFill>
              </a:rPr>
              <a:t>了解剪贴板</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剪贴板</a:t>
            </a:r>
            <a:r>
              <a:rPr lang="zh-CN" altLang="zh-CN" sz="2800" dirty="0">
                <a:solidFill>
                  <a:schemeClr val="tx1"/>
                </a:solidFill>
              </a:rPr>
              <a:t>是内存中划分的一块区域，它是操作系统内程序间进行信息交换的工具。信息复制或剪切时会暂时存放在剪贴板，通过粘贴命令可将信息复制到另一位置。</a:t>
            </a:r>
            <a:endParaRPr lang="zh-CN" altLang="zh-CN" sz="2800" dirty="0">
              <a:solidFill>
                <a:schemeClr val="tx1"/>
              </a:solidFill>
            </a:endParaRPr>
          </a:p>
          <a:p>
            <a:r>
              <a:rPr lang="en-US" altLang="zh-CN" sz="2800" dirty="0" smtClean="0">
                <a:solidFill>
                  <a:srgbClr val="C00000"/>
                </a:solidFill>
              </a:rPr>
              <a:t>   (</a:t>
            </a:r>
            <a:r>
              <a:rPr lang="en-US" altLang="zh-CN" sz="2800" dirty="0">
                <a:solidFill>
                  <a:srgbClr val="C00000"/>
                </a:solidFill>
              </a:rPr>
              <a:t>3) </a:t>
            </a:r>
            <a:r>
              <a:rPr lang="zh-CN" altLang="zh-CN" sz="2800" dirty="0">
                <a:solidFill>
                  <a:srgbClr val="C00000"/>
                </a:solidFill>
              </a:rPr>
              <a:t>使用系统性能检测工具</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使用性能</a:t>
            </a:r>
            <a:r>
              <a:rPr lang="zh-CN" altLang="zh-CN" sz="2800" dirty="0">
                <a:solidFill>
                  <a:schemeClr val="tx1"/>
                </a:solidFill>
              </a:rPr>
              <a:t>检测工具可以帮助用户了解当前系统的性能状况，常用的系统性能检测工具有：任务管理器、资源管理器和性能计数器。</a:t>
            </a:r>
            <a:endParaRPr lang="zh-CN" altLang="zh-CN" sz="2800" dirty="0">
              <a:solidFill>
                <a:schemeClr val="tx1"/>
              </a:solidFill>
            </a:endParaRPr>
          </a:p>
        </p:txBody>
      </p:sp>
      <p:sp>
        <p:nvSpPr>
          <p:cNvPr id="3" name="日期占位符 2"/>
          <p:cNvSpPr>
            <a:spLocks noGrp="1"/>
          </p:cNvSpPr>
          <p:nvPr>
            <p:ph type="dt" sz="half" idx="10"/>
          </p:nvPr>
        </p:nvSpPr>
        <p:spPr/>
        <p:txBody>
          <a:bodyPr/>
          <a:lstStyle/>
          <a:p>
            <a:pPr>
              <a:defRPr/>
            </a:pPr>
            <a:fld id="{C102007F-2F34-4A9C-BB04-AA08768E5FE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250825" y="908050"/>
            <a:ext cx="8713788" cy="5949950"/>
          </a:xfrm>
        </p:spPr>
        <p:txBody>
          <a:bodyPr/>
          <a:lstStyle/>
          <a:p>
            <a:pPr marL="0" indent="0" algn="just" eaLnBrk="1" hangingPunct="1">
              <a:lnSpc>
                <a:spcPct val="90000"/>
              </a:lnSpc>
              <a:buClr>
                <a:schemeClr val="tx1"/>
              </a:buClr>
              <a:buFontTx/>
              <a:buNone/>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剪贴板是内存中的一个临时存储区，它是应用程序内部和应用程序之间交换信息的工具</a:t>
            </a:r>
            <a:endParaRPr lang="zh-CN" altLang="en-US" sz="2400" b="1" dirty="0" smtClean="0">
              <a:latin typeface="宋体" panose="02010600030101010101" pitchFamily="2" charset="-122"/>
              <a:ea typeface="宋体" panose="02010600030101010101" pitchFamily="2" charset="-122"/>
            </a:endParaRPr>
          </a:p>
          <a:p>
            <a:pPr marL="0" indent="0" algn="just" eaLnBrk="1" hangingPunct="1">
              <a:lnSpc>
                <a:spcPct val="90000"/>
              </a:lnSpc>
              <a:buClr>
                <a:schemeClr val="tx1"/>
              </a:buClr>
              <a:buFontTx/>
              <a:buNone/>
            </a:pPr>
            <a:r>
              <a:rPr lang="zh-CN" altLang="en-US" sz="2400" b="1" dirty="0" smtClean="0">
                <a:latin typeface="宋体" panose="02010600030101010101" pitchFamily="2" charset="-122"/>
                <a:ea typeface="宋体" panose="02010600030101010101" pitchFamily="2" charset="-122"/>
              </a:rPr>
              <a:t>    某些信息从一个程序“剪切”或“复制”下来时，它将存放在剪贴板区，通过“粘贴”命令可以将这些信息拷贝到另一位置</a:t>
            </a:r>
            <a:endParaRPr lang="zh-CN" altLang="en-US" sz="2400" b="1" dirty="0" smtClean="0">
              <a:latin typeface="宋体" panose="02010600030101010101" pitchFamily="2" charset="-122"/>
              <a:ea typeface="宋体" panose="02010600030101010101" pitchFamily="2" charset="-122"/>
            </a:endParaRPr>
          </a:p>
          <a:p>
            <a:pPr marL="0" indent="0" algn="just" eaLnBrk="1" hangingPunct="1">
              <a:lnSpc>
                <a:spcPct val="90000"/>
              </a:lnSpc>
              <a:buClr>
                <a:schemeClr val="tx1"/>
              </a:buClr>
              <a:buFontTx/>
              <a:buNone/>
            </a:pPr>
            <a:r>
              <a:rPr lang="zh-CN" altLang="en-US" sz="2400" b="1" dirty="0" smtClean="0">
                <a:solidFill>
                  <a:srgbClr val="FF0000"/>
                </a:solidFill>
                <a:latin typeface="宋体" panose="02010600030101010101" pitchFamily="2" charset="-122"/>
                <a:ea typeface="宋体" panose="02010600030101010101" pitchFamily="2" charset="-122"/>
              </a:rPr>
              <a:t>   </a:t>
            </a:r>
            <a:r>
              <a:rPr lang="en-US" altLang="zh-CN" sz="2400" b="1" dirty="0" smtClean="0">
                <a:solidFill>
                  <a:srgbClr val="FF0000"/>
                </a:solidFill>
                <a:latin typeface="宋体" panose="02010600030101010101" pitchFamily="2" charset="-122"/>
                <a:ea typeface="宋体" panose="02010600030101010101" pitchFamily="2" charset="-122"/>
              </a:rPr>
              <a:t>1. </a:t>
            </a:r>
            <a:r>
              <a:rPr lang="zh-CN" altLang="en-US" sz="2400" b="1" dirty="0" smtClean="0">
                <a:solidFill>
                  <a:srgbClr val="FF0000"/>
                </a:solidFill>
                <a:latin typeface="宋体" panose="02010600030101010101" pitchFamily="2" charset="-122"/>
                <a:ea typeface="宋体" panose="02010600030101010101" pitchFamily="2" charset="-122"/>
              </a:rPr>
              <a:t>将信息放入剪贴板</a:t>
            </a:r>
            <a:endParaRPr lang="zh-CN" altLang="en-US" sz="2400" b="1" dirty="0" smtClean="0">
              <a:solidFill>
                <a:srgbClr val="FF0000"/>
              </a:solidFill>
              <a:latin typeface="宋体" panose="02010600030101010101" pitchFamily="2" charset="-122"/>
              <a:ea typeface="宋体" panose="02010600030101010101" pitchFamily="2" charset="-122"/>
            </a:endParaRPr>
          </a:p>
          <a:p>
            <a:pPr marL="0" indent="0">
              <a:lnSpc>
                <a:spcPct val="90000"/>
              </a:lnSpc>
              <a:spcBef>
                <a:spcPct val="50000"/>
              </a:spcBef>
              <a:buClrTx/>
              <a:buFontTx/>
              <a:buNone/>
            </a:pPr>
            <a:r>
              <a:rPr lang="zh-CN" altLang="en-US" sz="2400" b="1" dirty="0" smtClean="0">
                <a:latin typeface="宋体" panose="02010600030101010101" pitchFamily="2" charset="-122"/>
                <a:ea typeface="宋体" panose="02010600030101010101" pitchFamily="2" charset="-122"/>
              </a:rPr>
              <a:t>       选定的信息          </a:t>
            </a:r>
            <a:r>
              <a:rPr lang="zh-CN" altLang="en-US" sz="2400" b="1" dirty="0">
                <a:latin typeface="宋体" panose="02010600030101010101" pitchFamily="2" charset="-122"/>
                <a:ea typeface="宋体" panose="02010600030101010101" pitchFamily="2" charset="-122"/>
              </a:rPr>
              <a:t>复制或剪切</a:t>
            </a:r>
            <a:r>
              <a:rPr lang="en-US" altLang="zh-CN" sz="2400" b="1" dirty="0" smtClean="0">
                <a:latin typeface="宋体" panose="02010600030101010101" pitchFamily="2" charset="-122"/>
                <a:ea typeface="宋体" panose="02010600030101010101" pitchFamily="2" charset="-122"/>
              </a:rPr>
              <a:t>(</a:t>
            </a:r>
            <a:r>
              <a:rPr lang="en-US" altLang="zh-CN" sz="2400" b="1" dirty="0" err="1" smtClean="0">
                <a:latin typeface="宋体" panose="02010600030101010101" pitchFamily="2" charset="-122"/>
                <a:ea typeface="宋体" panose="02010600030101010101" pitchFamily="2" charset="-122"/>
              </a:rPr>
              <a:t>Ctrl+C</a:t>
            </a:r>
            <a:r>
              <a:rPr lang="en-US" altLang="zh-CN" sz="2400" b="1" dirty="0" smtClean="0">
                <a:latin typeface="宋体" panose="02010600030101010101" pitchFamily="2" charset="-122"/>
                <a:ea typeface="宋体" panose="02010600030101010101" pitchFamily="2" charset="-122"/>
              </a:rPr>
              <a:t>, </a:t>
            </a:r>
            <a:r>
              <a:rPr lang="en-US" altLang="zh-CN" sz="2400" b="1" dirty="0" err="1" smtClean="0">
                <a:latin typeface="宋体" panose="02010600030101010101" pitchFamily="2" charset="-122"/>
                <a:ea typeface="宋体" panose="02010600030101010101" pitchFamily="2" charset="-122"/>
              </a:rPr>
              <a:t>Ctrl+X</a:t>
            </a:r>
            <a:r>
              <a:rPr lang="en-US" altLang="zh-CN" sz="2400" b="1" dirty="0" smtClean="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marL="0" indent="0">
              <a:lnSpc>
                <a:spcPct val="90000"/>
              </a:lnSpc>
              <a:spcBef>
                <a:spcPct val="50000"/>
              </a:spcBef>
              <a:buClrTx/>
              <a:buFontTx/>
              <a:buNone/>
            </a:pPr>
            <a:r>
              <a:rPr lang="zh-CN" altLang="en-US" sz="2400" b="1" dirty="0" smtClean="0">
                <a:latin typeface="宋体" panose="02010600030101010101" pitchFamily="2" charset="-122"/>
                <a:ea typeface="宋体" panose="02010600030101010101" pitchFamily="2" charset="-122"/>
              </a:rPr>
              <a:t> </a:t>
            </a: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整幅屏幕的内容       </a:t>
            </a:r>
            <a:r>
              <a:rPr lang="en-US" altLang="zh-CN" sz="2400" b="1" dirty="0" smtClean="0">
                <a:latin typeface="宋体" panose="02010600030101010101" pitchFamily="2" charset="-122"/>
                <a:ea typeface="宋体" panose="02010600030101010101" pitchFamily="2" charset="-122"/>
              </a:rPr>
              <a:t>Print Screen</a:t>
            </a:r>
            <a:endParaRPr lang="en-US" altLang="zh-CN" sz="2400" b="1" dirty="0" smtClean="0">
              <a:latin typeface="宋体" panose="02010600030101010101" pitchFamily="2" charset="-122"/>
              <a:ea typeface="宋体" panose="02010600030101010101" pitchFamily="2" charset="-122"/>
            </a:endParaRPr>
          </a:p>
          <a:p>
            <a:pPr marL="0" indent="0">
              <a:lnSpc>
                <a:spcPct val="90000"/>
              </a:lnSpc>
              <a:spcBef>
                <a:spcPct val="50000"/>
              </a:spcBef>
              <a:buClrTx/>
              <a:buFontTx/>
              <a:buNone/>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活动窗口的内容        </a:t>
            </a:r>
            <a:r>
              <a:rPr lang="en-US" altLang="zh-CN" sz="2400" b="1" dirty="0" smtClean="0">
                <a:latin typeface="宋体" panose="02010600030101010101" pitchFamily="2" charset="-122"/>
                <a:ea typeface="宋体" panose="02010600030101010101" pitchFamily="2" charset="-122"/>
              </a:rPr>
              <a:t>Alt + Print Screen</a:t>
            </a:r>
            <a:endParaRPr lang="en-US" altLang="zh-CN" sz="2400" b="1" dirty="0" smtClean="0">
              <a:latin typeface="宋体" panose="02010600030101010101" pitchFamily="2" charset="-122"/>
              <a:ea typeface="宋体" panose="02010600030101010101" pitchFamily="2" charset="-122"/>
            </a:endParaRPr>
          </a:p>
          <a:p>
            <a:pPr marL="0" indent="0">
              <a:lnSpc>
                <a:spcPct val="90000"/>
              </a:lnSpc>
              <a:spcBef>
                <a:spcPct val="50000"/>
              </a:spcBef>
              <a:buClrTx/>
              <a:buFontTx/>
              <a:buNone/>
            </a:pPr>
            <a:r>
              <a:rPr lang="en-US" altLang="zh-CN" sz="2400" b="1" dirty="0" smtClean="0">
                <a:latin typeface="宋体" panose="02010600030101010101" pitchFamily="2" charset="-122"/>
                <a:ea typeface="宋体" panose="02010600030101010101" pitchFamily="2" charset="-122"/>
              </a:rPr>
              <a:t>      </a:t>
            </a:r>
            <a:endParaRPr lang="en-US" altLang="zh-CN" sz="2400" b="1" dirty="0" smtClean="0">
              <a:latin typeface="宋体" panose="02010600030101010101" pitchFamily="2" charset="-122"/>
              <a:ea typeface="宋体" panose="02010600030101010101" pitchFamily="2" charset="-122"/>
            </a:endParaRPr>
          </a:p>
          <a:p>
            <a:pPr marL="0" indent="0" algn="just" eaLnBrk="1" hangingPunct="1">
              <a:lnSpc>
                <a:spcPct val="90000"/>
              </a:lnSpc>
              <a:buClr>
                <a:schemeClr val="tx1"/>
              </a:buClr>
              <a:buFontTx/>
              <a:buNone/>
            </a:pPr>
            <a:r>
              <a:rPr lang="en-US" altLang="zh-CN" sz="2400" b="1" dirty="0" smtClean="0">
                <a:latin typeface="宋体" panose="02010600030101010101" pitchFamily="2" charset="-122"/>
                <a:ea typeface="宋体" panose="02010600030101010101" pitchFamily="2" charset="-122"/>
              </a:rPr>
              <a:t>   </a:t>
            </a:r>
            <a:r>
              <a:rPr lang="en-US" altLang="zh-CN" sz="2400" b="1" dirty="0" smtClean="0">
                <a:solidFill>
                  <a:srgbClr val="FF0000"/>
                </a:solidFill>
                <a:latin typeface="宋体" panose="02010600030101010101" pitchFamily="2" charset="-122"/>
                <a:ea typeface="宋体" panose="02010600030101010101" pitchFamily="2" charset="-122"/>
              </a:rPr>
              <a:t>2. </a:t>
            </a:r>
            <a:r>
              <a:rPr lang="zh-CN" altLang="en-US" sz="2400" b="1" dirty="0" smtClean="0">
                <a:solidFill>
                  <a:srgbClr val="FF0000"/>
                </a:solidFill>
                <a:latin typeface="宋体" panose="02010600030101010101" pitchFamily="2" charset="-122"/>
                <a:ea typeface="宋体" panose="02010600030101010101" pitchFamily="2" charset="-122"/>
              </a:rPr>
              <a:t>从剪贴板中粘贴信息</a:t>
            </a:r>
            <a:endParaRPr lang="zh-CN" altLang="en-US" sz="2000" b="1" dirty="0" smtClean="0">
              <a:solidFill>
                <a:srgbClr val="FF0000"/>
              </a:solidFill>
              <a:latin typeface="宋体" panose="02010600030101010101" pitchFamily="2" charset="-122"/>
              <a:ea typeface="宋体" panose="02010600030101010101" pitchFamily="2" charset="-122"/>
            </a:endParaRPr>
          </a:p>
          <a:p>
            <a:pPr marL="0" indent="0" algn="just" eaLnBrk="1" hangingPunct="1">
              <a:lnSpc>
                <a:spcPct val="90000"/>
              </a:lnSpc>
              <a:buClr>
                <a:schemeClr val="tx1"/>
              </a:buClr>
              <a:buFontTx/>
              <a:buNone/>
            </a:pPr>
            <a:r>
              <a:rPr lang="zh-CN" altLang="en-US" sz="2400" b="1" dirty="0" smtClean="0">
                <a:latin typeface="宋体" panose="02010600030101010101" pitchFamily="2" charset="-122"/>
                <a:ea typeface="宋体" panose="02010600030101010101" pitchFamily="2" charset="-122"/>
              </a:rPr>
              <a:t>      确定目标位置，再执行粘贴</a:t>
            </a:r>
            <a:r>
              <a:rPr lang="en-US" altLang="zh-CN" sz="2400" b="1" dirty="0" smtClean="0">
                <a:latin typeface="宋体" panose="02010600030101010101" pitchFamily="2" charset="-122"/>
                <a:ea typeface="宋体" panose="02010600030101010101" pitchFamily="2" charset="-122"/>
              </a:rPr>
              <a:t>(</a:t>
            </a:r>
            <a:r>
              <a:rPr lang="en-US" altLang="zh-CN" sz="2400" b="1" dirty="0" err="1" smtClean="0">
                <a:latin typeface="宋体" panose="02010600030101010101" pitchFamily="2" charset="-122"/>
                <a:ea typeface="宋体" panose="02010600030101010101" pitchFamily="2" charset="-122"/>
              </a:rPr>
              <a:t>Ctrl+V</a:t>
            </a:r>
            <a:r>
              <a:rPr lang="en-US" altLang="zh-CN" sz="2400" b="1" dirty="0" smtClean="0">
                <a:latin typeface="宋体" panose="02010600030101010101" pitchFamily="2" charset="-122"/>
                <a:ea typeface="宋体" panose="02010600030101010101" pitchFamily="2" charset="-122"/>
              </a:rPr>
              <a:t>)</a:t>
            </a:r>
            <a:r>
              <a:rPr lang="zh-CN" altLang="en-US" sz="2400" b="1" dirty="0" smtClean="0">
                <a:latin typeface="宋体" panose="02010600030101010101" pitchFamily="2" charset="-122"/>
                <a:ea typeface="宋体" panose="02010600030101010101" pitchFamily="2" charset="-122"/>
              </a:rPr>
              <a:t>命令</a:t>
            </a:r>
            <a:endParaRPr lang="zh-CN" altLang="en-US" sz="2400" b="1" dirty="0" smtClean="0">
              <a:latin typeface="宋体" panose="02010600030101010101" pitchFamily="2" charset="-122"/>
              <a:ea typeface="宋体" panose="02010600030101010101" pitchFamily="2" charset="-122"/>
            </a:endParaRPr>
          </a:p>
        </p:txBody>
      </p:sp>
      <p:sp>
        <p:nvSpPr>
          <p:cNvPr id="29699" name="Line 3"/>
          <p:cNvSpPr>
            <a:spLocks noChangeShapeType="1"/>
          </p:cNvSpPr>
          <p:nvPr/>
        </p:nvSpPr>
        <p:spPr bwMode="auto">
          <a:xfrm>
            <a:off x="3059832" y="3429000"/>
            <a:ext cx="1439863" cy="0"/>
          </a:xfrm>
          <a:prstGeom prst="line">
            <a:avLst/>
          </a:prstGeom>
          <a:noFill/>
          <a:ln w="952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0" name="Line 4"/>
          <p:cNvSpPr>
            <a:spLocks noChangeShapeType="1"/>
          </p:cNvSpPr>
          <p:nvPr/>
        </p:nvSpPr>
        <p:spPr bwMode="auto">
          <a:xfrm>
            <a:off x="3727451" y="3933056"/>
            <a:ext cx="865187" cy="0"/>
          </a:xfrm>
          <a:prstGeom prst="line">
            <a:avLst/>
          </a:prstGeom>
          <a:noFill/>
          <a:ln w="952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1" name="Line 5"/>
          <p:cNvSpPr>
            <a:spLocks noChangeShapeType="1"/>
          </p:cNvSpPr>
          <p:nvPr/>
        </p:nvSpPr>
        <p:spPr bwMode="auto">
          <a:xfrm>
            <a:off x="3685382" y="4437112"/>
            <a:ext cx="790575" cy="0"/>
          </a:xfrm>
          <a:prstGeom prst="line">
            <a:avLst/>
          </a:prstGeom>
          <a:noFill/>
          <a:ln w="952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en-US" sz="3600" dirty="0" smtClean="0">
                <a:solidFill>
                  <a:srgbClr val="990000"/>
                </a:solidFill>
                <a:ea typeface="黑体" panose="02010609060101010101" pitchFamily="49" charset="-122"/>
              </a:rPr>
              <a:t>了解剪贴板</a:t>
            </a:r>
            <a:endParaRPr lang="zh-CN" altLang="zh-CN" sz="3600" dirty="0">
              <a:solidFill>
                <a:srgbClr val="99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200B765F-FE1D-4A77-A4AF-830D181F5838}"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spd="med">
    <p:cover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637740" y="1166497"/>
            <a:ext cx="7786688" cy="462303"/>
          </a:xfrm>
          <a:prstGeom prst="rect">
            <a:avLst/>
          </a:prstGeom>
          <a:solidFill>
            <a:schemeClr val="accent1">
              <a:lumMod val="60000"/>
              <a:lumOff val="40000"/>
            </a:schemeClr>
          </a:solidFill>
          <a:ln>
            <a:noFill/>
          </a:ln>
          <a:effectLst/>
        </p:spPr>
        <p:txBody>
          <a:bodyPr lIns="92070" tIns="46036" rIns="92070" bIns="46036">
            <a:spAutoFit/>
          </a:bodyPr>
          <a:lstStyle/>
          <a:p>
            <a:pPr defTabSz="640080"/>
            <a:r>
              <a:rPr lang="zh-CN" altLang="en-US" sz="2400" dirty="0">
                <a:solidFill>
                  <a:schemeClr val="tx1"/>
                </a:solidFill>
                <a:latin typeface="宋体" panose="02010600030101010101" pitchFamily="2" charset="-122"/>
              </a:rPr>
              <a:t>剪贴板是一个在程序和文件</a:t>
            </a:r>
            <a:r>
              <a:rPr lang="zh-CN" altLang="en-US" sz="2400" dirty="0" smtClean="0">
                <a:solidFill>
                  <a:schemeClr val="tx1"/>
                </a:solidFill>
                <a:latin typeface="宋体" panose="02010600030101010101" pitchFamily="2" charset="-122"/>
              </a:rPr>
              <a:t>之间传递</a:t>
            </a:r>
            <a:r>
              <a:rPr lang="zh-CN" altLang="en-US" sz="2400" dirty="0">
                <a:solidFill>
                  <a:schemeClr val="tx1"/>
                </a:solidFill>
                <a:latin typeface="宋体" panose="02010600030101010101" pitchFamily="2" charset="-122"/>
              </a:rPr>
              <a:t>信息的临时存储区</a:t>
            </a:r>
            <a:r>
              <a:rPr lang="zh-CN" altLang="en-US" sz="2400" dirty="0">
                <a:solidFill>
                  <a:schemeClr val="tx1"/>
                </a:solidFill>
                <a:latin typeface="宋体" panose="02010600030101010101" pitchFamily="2" charset="-122"/>
                <a:ea typeface="隶书" panose="02010509060101010101" pitchFamily="49" charset="-122"/>
              </a:rPr>
              <a:t> </a:t>
            </a:r>
            <a:endParaRPr lang="zh-CN" altLang="en-US" sz="2400" dirty="0">
              <a:solidFill>
                <a:schemeClr val="tx1"/>
              </a:solidFill>
            </a:endParaRPr>
          </a:p>
        </p:txBody>
      </p:sp>
      <p:sp>
        <p:nvSpPr>
          <p:cNvPr id="30723" name="Text Box 4"/>
          <p:cNvSpPr txBox="1">
            <a:spLocks noChangeArrowheads="1"/>
          </p:cNvSpPr>
          <p:nvPr/>
        </p:nvSpPr>
        <p:spPr bwMode="auto">
          <a:xfrm>
            <a:off x="3395663" y="3716338"/>
            <a:ext cx="2681287" cy="2349500"/>
          </a:xfrm>
          <a:prstGeom prst="rect">
            <a:avLst/>
          </a:prstGeom>
          <a:solidFill>
            <a:srgbClr val="008000"/>
          </a:solidFill>
          <a:ln>
            <a:noFill/>
          </a:ln>
          <a:effectLst>
            <a:outerShdw dist="107763" dir="2700000" algn="ctr" rotWithShape="0">
              <a:schemeClr val="tx1"/>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lIns="64008" tIns="32004" rIns="64008" bIns="32004">
            <a:spAutoFit/>
          </a:bodyPr>
          <a:lstStyle>
            <a:lvl1pPr marL="320675" indent="-320675" defTabSz="64008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defTabSz="64008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defTabSz="64008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defTabSz="64008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defTabSz="64008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defTabSz="64008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defTabSz="64008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defTabSz="64008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defTabSz="64008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500" dirty="0">
                <a:solidFill>
                  <a:srgbClr val="FFFFFF"/>
                </a:solidFill>
              </a:rPr>
              <a:t>剪贴板的特点：</a:t>
            </a:r>
            <a:endParaRPr lang="zh-CN" altLang="en-US" sz="2500" dirty="0">
              <a:solidFill>
                <a:srgbClr val="FFFFFF"/>
              </a:solidFill>
            </a:endParaRPr>
          </a:p>
          <a:p>
            <a:pPr>
              <a:lnSpc>
                <a:spcPct val="150000"/>
              </a:lnSpc>
              <a:buClr>
                <a:schemeClr val="bg1"/>
              </a:buClr>
              <a:buFont typeface="Wingdings" panose="05000000000000000000" pitchFamily="2" charset="2"/>
              <a:buChar char="v"/>
            </a:pPr>
            <a:r>
              <a:rPr lang="zh-CN" altLang="en-US" sz="2500" dirty="0">
                <a:solidFill>
                  <a:srgbClr val="FFFFFF"/>
                </a:solidFill>
              </a:rPr>
              <a:t>一次性（输入）</a:t>
            </a:r>
            <a:endParaRPr lang="zh-CN" altLang="en-US" sz="2500" dirty="0">
              <a:solidFill>
                <a:srgbClr val="FFFFFF"/>
              </a:solidFill>
            </a:endParaRPr>
          </a:p>
          <a:p>
            <a:pPr>
              <a:lnSpc>
                <a:spcPct val="150000"/>
              </a:lnSpc>
              <a:buClr>
                <a:schemeClr val="bg1"/>
              </a:buClr>
              <a:buFont typeface="Wingdings" panose="05000000000000000000" pitchFamily="2" charset="2"/>
              <a:buChar char="v"/>
            </a:pPr>
            <a:r>
              <a:rPr lang="zh-CN" altLang="en-US" sz="2500" dirty="0">
                <a:solidFill>
                  <a:srgbClr val="FFFFFF"/>
                </a:solidFill>
              </a:rPr>
              <a:t>重复性（输出）</a:t>
            </a:r>
            <a:endParaRPr lang="zh-CN" altLang="en-US" sz="2500" dirty="0">
              <a:solidFill>
                <a:srgbClr val="FFFFFF"/>
              </a:solidFill>
            </a:endParaRPr>
          </a:p>
          <a:p>
            <a:pPr>
              <a:lnSpc>
                <a:spcPct val="150000"/>
              </a:lnSpc>
              <a:buClr>
                <a:schemeClr val="bg1"/>
              </a:buClr>
              <a:buFont typeface="Wingdings" panose="05000000000000000000" pitchFamily="2" charset="2"/>
              <a:buChar char="v"/>
            </a:pPr>
            <a:r>
              <a:rPr lang="zh-CN" altLang="en-US" sz="2500" dirty="0">
                <a:solidFill>
                  <a:srgbClr val="FFFFFF"/>
                </a:solidFill>
              </a:rPr>
              <a:t>临时性</a:t>
            </a:r>
            <a:endParaRPr lang="zh-CN" altLang="en-US" sz="2200" dirty="0">
              <a:solidFill>
                <a:srgbClr val="FFFFFF"/>
              </a:solidFill>
            </a:endParaRPr>
          </a:p>
        </p:txBody>
      </p:sp>
      <p:sp>
        <p:nvSpPr>
          <p:cNvPr id="30724" name="Rectangle 6"/>
          <p:cNvSpPr>
            <a:spLocks noChangeArrowheads="1"/>
          </p:cNvSpPr>
          <p:nvPr/>
        </p:nvSpPr>
        <p:spPr bwMode="auto">
          <a:xfrm>
            <a:off x="3789363" y="2413000"/>
            <a:ext cx="1462087" cy="989013"/>
          </a:xfrm>
          <a:prstGeom prst="rect">
            <a:avLst/>
          </a:prstGeom>
          <a:solidFill>
            <a:srgbClr val="FFFF66"/>
          </a:solidFill>
          <a:ln w="12700">
            <a:solidFill>
              <a:schemeClr val="tx1"/>
            </a:solidFill>
            <a:miter lim="800000"/>
          </a:ln>
          <a:effectLst>
            <a:outerShdw dist="91581" dir="12821404" algn="ctr" rotWithShape="0">
              <a:srgbClr val="CC3300"/>
            </a:outerShdw>
          </a:effectLst>
        </p:spPr>
        <p:txBody>
          <a:bodyPr wrap="none" lIns="64453" tIns="32227" rIns="64453" bIns="32227" anchor="ctr"/>
          <a:lstStyle/>
          <a:p>
            <a:pPr algn="ctr" defTabSz="533400" eaLnBrk="0" hangingPunct="0"/>
            <a:r>
              <a:rPr lang="zh-CN" altLang="en-US" sz="2200">
                <a:solidFill>
                  <a:schemeClr val="tx2"/>
                </a:solidFill>
              </a:rPr>
              <a:t>剪贴板</a:t>
            </a:r>
            <a:endParaRPr lang="zh-CN" altLang="en-US" sz="2200">
              <a:solidFill>
                <a:schemeClr val="tx2"/>
              </a:solidFill>
            </a:endParaRPr>
          </a:p>
        </p:txBody>
      </p:sp>
      <p:sp>
        <p:nvSpPr>
          <p:cNvPr id="30725" name="AutoShape 7"/>
          <p:cNvSpPr>
            <a:spLocks noChangeArrowheads="1"/>
          </p:cNvSpPr>
          <p:nvPr/>
        </p:nvSpPr>
        <p:spPr bwMode="auto">
          <a:xfrm>
            <a:off x="1438275" y="2413000"/>
            <a:ext cx="2036763" cy="1065213"/>
          </a:xfrm>
          <a:prstGeom prst="notchedRightArrow">
            <a:avLst>
              <a:gd name="adj1" fmla="val 50000"/>
              <a:gd name="adj2" fmla="val 50227"/>
            </a:avLst>
          </a:prstGeom>
          <a:solidFill>
            <a:srgbClr val="FFFF00"/>
          </a:solidFill>
          <a:ln>
            <a:noFill/>
          </a:ln>
          <a:effectLst>
            <a:prstShdw prst="shdw13" dist="53882" dir="13500000">
              <a:srgbClr val="CC3300"/>
            </a:prst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lIns="64008" tIns="32004" rIns="64008" bIns="32004" anchor="ctr"/>
          <a:lstStyle/>
          <a:p>
            <a:pPr algn="ctr" defTabSz="640080" eaLnBrk="0" hangingPunct="0"/>
            <a:r>
              <a:rPr lang="zh-CN" altLang="en-US" sz="2000" dirty="0">
                <a:solidFill>
                  <a:schemeClr val="tx2"/>
                </a:solidFill>
              </a:rPr>
              <a:t>源：复制或剪切</a:t>
            </a:r>
            <a:endParaRPr lang="zh-CN" altLang="en-US" sz="2000" dirty="0">
              <a:solidFill>
                <a:schemeClr val="tx2"/>
              </a:solidFill>
            </a:endParaRPr>
          </a:p>
        </p:txBody>
      </p:sp>
      <p:sp>
        <p:nvSpPr>
          <p:cNvPr id="30726" name="AutoShape 8"/>
          <p:cNvSpPr>
            <a:spLocks noChangeArrowheads="1"/>
          </p:cNvSpPr>
          <p:nvPr/>
        </p:nvSpPr>
        <p:spPr bwMode="auto">
          <a:xfrm>
            <a:off x="5775325" y="2303463"/>
            <a:ext cx="2036763" cy="1065212"/>
          </a:xfrm>
          <a:prstGeom prst="notchedRightArrow">
            <a:avLst>
              <a:gd name="adj1" fmla="val 50000"/>
              <a:gd name="adj2" fmla="val 50227"/>
            </a:avLst>
          </a:prstGeom>
          <a:solidFill>
            <a:srgbClr val="FFFF66"/>
          </a:solidFill>
          <a:ln>
            <a:noFill/>
          </a:ln>
          <a:effectLst>
            <a:outerShdw dist="107763" dir="13500000" algn="ctr" rotWithShape="0">
              <a:srgbClr val="CC330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lIns="64008" tIns="32004" rIns="64008" bIns="32004" anchor="ctr"/>
          <a:lstStyle/>
          <a:p>
            <a:pPr algn="ctr" defTabSz="640080" eaLnBrk="0" hangingPunct="0"/>
            <a:r>
              <a:rPr lang="zh-CN" altLang="en-US" sz="2000">
                <a:solidFill>
                  <a:schemeClr val="tx2"/>
                </a:solidFill>
              </a:rPr>
              <a:t>粘贴：目的地</a:t>
            </a:r>
            <a:endParaRPr lang="zh-CN" altLang="en-US" sz="2000">
              <a:solidFill>
                <a:schemeClr val="tx2"/>
              </a:solidFill>
            </a:endParaRPr>
          </a:p>
        </p:txBody>
      </p:sp>
      <p:graphicFrame>
        <p:nvGraphicFramePr>
          <p:cNvPr id="30727" name="Object 9"/>
          <p:cNvGraphicFramePr>
            <a:graphicFrameLocks noChangeAspect="1"/>
          </p:cNvGraphicFramePr>
          <p:nvPr/>
        </p:nvGraphicFramePr>
        <p:xfrm>
          <a:off x="1565275" y="2054225"/>
          <a:ext cx="476250" cy="433388"/>
        </p:xfrm>
        <a:graphic>
          <a:graphicData uri="http://schemas.openxmlformats.org/presentationml/2006/ole">
            <mc:AlternateContent xmlns:mc="http://schemas.openxmlformats.org/markup-compatibility/2006">
              <mc:Choice xmlns:v="urn:schemas-microsoft-com:vml" Requires="v">
                <p:oleObj spid="_x0000_s19540" name="BMP 图像" r:id="rId1" imgW="209550" imgH="180975" progId="Paint.Picture">
                  <p:embed/>
                </p:oleObj>
              </mc:Choice>
              <mc:Fallback>
                <p:oleObj name="BMP 图像" r:id="rId1" imgW="209550" imgH="180975" progId="Paint.Picture">
                  <p:embed/>
                  <p:pic>
                    <p:nvPicPr>
                      <p:cNvPr id="0" name="图片 195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2054225"/>
                        <a:ext cx="4762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tx1"/>
                              </a:outerShdw>
                            </a:effectLst>
                          </a14:hiddenEffects>
                        </a:ext>
                      </a:extLst>
                    </p:spPr>
                  </p:pic>
                </p:oleObj>
              </mc:Fallback>
            </mc:AlternateContent>
          </a:graphicData>
        </a:graphic>
      </p:graphicFrame>
      <p:graphicFrame>
        <p:nvGraphicFramePr>
          <p:cNvPr id="30728" name="Object 10"/>
          <p:cNvGraphicFramePr>
            <a:graphicFrameLocks noChangeAspect="1"/>
          </p:cNvGraphicFramePr>
          <p:nvPr/>
        </p:nvGraphicFramePr>
        <p:xfrm>
          <a:off x="2170113" y="1865313"/>
          <a:ext cx="628650" cy="692150"/>
        </p:xfrm>
        <a:graphic>
          <a:graphicData uri="http://schemas.openxmlformats.org/presentationml/2006/ole">
            <mc:AlternateContent xmlns:mc="http://schemas.openxmlformats.org/markup-compatibility/2006">
              <mc:Choice xmlns:v="urn:schemas-microsoft-com:vml" Requires="v">
                <p:oleObj spid="_x0000_s19541" name="BMP 图象" r:id="rId3" imgW="238760" imgH="248285" progId="Paint.Picture">
                  <p:embed/>
                </p:oleObj>
              </mc:Choice>
              <mc:Fallback>
                <p:oleObj name="BMP 图象" r:id="rId3" imgW="238760" imgH="248285" progId="Paint.Picture">
                  <p:embed/>
                  <p:pic>
                    <p:nvPicPr>
                      <p:cNvPr id="0" name="图片 195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13" y="1865313"/>
                        <a:ext cx="62865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outerShdw>
                            </a:effectLst>
                          </a14:hiddenEffects>
                        </a:ext>
                      </a:extLst>
                    </p:spPr>
                  </p:pic>
                </p:oleObj>
              </mc:Fallback>
            </mc:AlternateContent>
          </a:graphicData>
        </a:graphic>
      </p:graphicFrame>
      <p:pic>
        <p:nvPicPr>
          <p:cNvPr id="30729"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88" y="1743075"/>
            <a:ext cx="636587"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en-US" sz="3600" dirty="0" smtClean="0">
                <a:solidFill>
                  <a:srgbClr val="990000"/>
                </a:solidFill>
                <a:ea typeface="黑体" panose="02010609060101010101" pitchFamily="49" charset="-122"/>
              </a:rPr>
              <a:t>了解剪贴板</a:t>
            </a:r>
            <a:endParaRPr lang="zh-CN" altLang="zh-CN" sz="3600" dirty="0">
              <a:solidFill>
                <a:srgbClr val="99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1424FBAF-E1FB-4D28-AB52-E8D058113606}"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Windows </a:t>
            </a:r>
            <a:r>
              <a:rPr lang="zh-CN" altLang="zh-CN" sz="3600" dirty="0">
                <a:solidFill>
                  <a:srgbClr val="990000"/>
                </a:solidFill>
                <a:ea typeface="黑体" panose="02010609060101010101" pitchFamily="49" charset="-122"/>
              </a:rPr>
              <a:t>任务管理器</a:t>
            </a:r>
            <a:endParaRPr lang="zh-CN" altLang="zh-CN" sz="3600" dirty="0">
              <a:solidFill>
                <a:srgbClr val="990000"/>
              </a:solidFill>
              <a:ea typeface="黑体" panose="02010609060101010101" pitchFamily="49" charset="-122"/>
            </a:endParaRPr>
          </a:p>
        </p:txBody>
      </p:sp>
      <p:sp>
        <p:nvSpPr>
          <p:cNvPr id="2" name="矩形 1"/>
          <p:cNvSpPr/>
          <p:nvPr/>
        </p:nvSpPr>
        <p:spPr>
          <a:xfrm>
            <a:off x="215516" y="815224"/>
            <a:ext cx="8748972" cy="1569660"/>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chemeClr val="tx1"/>
                </a:solidFill>
              </a:rPr>
              <a:t>任务管理</a:t>
            </a:r>
            <a:r>
              <a:rPr lang="zh-CN" altLang="zh-CN" sz="3200" dirty="0">
                <a:solidFill>
                  <a:schemeClr val="tx1"/>
                </a:solidFill>
              </a:rPr>
              <a:t>器提供了一种监视系统性能的简便方法。通过它来查看计算机中当前正在运行的应用程序、进程、服务、性能及用户。</a:t>
            </a:r>
            <a:endParaRPr lang="zh-CN" altLang="en-US" sz="3200" dirty="0">
              <a:solidFill>
                <a:schemeClr val="tx1"/>
              </a:solidFill>
            </a:endParaRPr>
          </a:p>
        </p:txBody>
      </p:sp>
      <p:sp>
        <p:nvSpPr>
          <p:cNvPr id="3" name="矩形 2"/>
          <p:cNvSpPr/>
          <p:nvPr/>
        </p:nvSpPr>
        <p:spPr>
          <a:xfrm>
            <a:off x="394705" y="2460952"/>
            <a:ext cx="4033279" cy="3416320"/>
          </a:xfrm>
          <a:prstGeom prst="rect">
            <a:avLst/>
          </a:prstGeom>
          <a:solidFill>
            <a:schemeClr val="accent1">
              <a:lumMod val="20000"/>
              <a:lumOff val="80000"/>
            </a:schemeClr>
          </a:solidFill>
        </p:spPr>
        <p:txBody>
          <a:bodyPr wrap="square">
            <a:spAutoFit/>
          </a:bodyPr>
          <a:lstStyle/>
          <a:p>
            <a:pPr marL="457200" indent="-457200">
              <a:buClr>
                <a:srgbClr val="C00000"/>
              </a:buClr>
              <a:buFont typeface="Wingdings" panose="05000000000000000000" pitchFamily="2" charset="2"/>
              <a:buChar char="l"/>
            </a:pPr>
            <a:r>
              <a:rPr lang="zh-CN" altLang="zh-CN" sz="2400" dirty="0" smtClean="0">
                <a:solidFill>
                  <a:schemeClr val="tx1"/>
                </a:solidFill>
              </a:rPr>
              <a:t>同时</a:t>
            </a:r>
            <a:r>
              <a:rPr lang="zh-CN" altLang="zh-CN" sz="2400" dirty="0">
                <a:solidFill>
                  <a:schemeClr val="tx1"/>
                </a:solidFill>
              </a:rPr>
              <a:t>按下</a:t>
            </a:r>
            <a:r>
              <a:rPr lang="en-US" altLang="zh-CN" sz="2400" dirty="0" err="1">
                <a:solidFill>
                  <a:schemeClr val="tx1"/>
                </a:solidFill>
              </a:rPr>
              <a:t>Ctrl+Alt+Del</a:t>
            </a:r>
            <a:r>
              <a:rPr lang="zh-CN" altLang="zh-CN" sz="2400" dirty="0">
                <a:solidFill>
                  <a:schemeClr val="tx1"/>
                </a:solidFill>
              </a:rPr>
              <a:t>组合键，进入安全桌面，单击“启动任务管理器”按钮。</a:t>
            </a:r>
            <a:endParaRPr lang="zh-CN" altLang="zh-CN" sz="2400" dirty="0">
              <a:solidFill>
                <a:schemeClr val="tx1"/>
              </a:solidFill>
            </a:endParaRPr>
          </a:p>
          <a:p>
            <a:pPr marL="457200" indent="-457200">
              <a:buClr>
                <a:srgbClr val="C00000"/>
              </a:buClr>
              <a:buFont typeface="Wingdings" panose="05000000000000000000" pitchFamily="2" charset="2"/>
              <a:buChar char="l"/>
            </a:pPr>
            <a:r>
              <a:rPr lang="zh-CN" altLang="zh-CN" sz="2400" dirty="0" smtClean="0">
                <a:solidFill>
                  <a:schemeClr val="tx1"/>
                </a:solidFill>
              </a:rPr>
              <a:t>同时</a:t>
            </a:r>
            <a:r>
              <a:rPr lang="zh-CN" altLang="zh-CN" sz="2400" dirty="0">
                <a:solidFill>
                  <a:schemeClr val="tx1"/>
                </a:solidFill>
              </a:rPr>
              <a:t>按下</a:t>
            </a:r>
            <a:r>
              <a:rPr lang="en-US" altLang="zh-CN" sz="2400" dirty="0" err="1">
                <a:solidFill>
                  <a:schemeClr val="tx1"/>
                </a:solidFill>
              </a:rPr>
              <a:t>Ctrl+Shift+Esc</a:t>
            </a:r>
            <a:r>
              <a:rPr lang="zh-CN" altLang="zh-CN" sz="2400" dirty="0">
                <a:solidFill>
                  <a:schemeClr val="tx1"/>
                </a:solidFill>
              </a:rPr>
              <a:t>组合键。</a:t>
            </a:r>
            <a:endParaRPr lang="zh-CN" altLang="zh-CN" sz="2400" dirty="0">
              <a:solidFill>
                <a:schemeClr val="tx1"/>
              </a:solidFill>
            </a:endParaRPr>
          </a:p>
          <a:p>
            <a:pPr marL="457200" indent="-457200">
              <a:buClr>
                <a:srgbClr val="C00000"/>
              </a:buClr>
              <a:buFont typeface="Wingdings" panose="05000000000000000000" pitchFamily="2" charset="2"/>
              <a:buChar char="l"/>
            </a:pPr>
            <a:r>
              <a:rPr lang="zh-CN" altLang="zh-CN" sz="2400" dirty="0" smtClean="0">
                <a:solidFill>
                  <a:schemeClr val="tx1"/>
                </a:solidFill>
              </a:rPr>
              <a:t>右</a:t>
            </a:r>
            <a:r>
              <a:rPr lang="zh-CN" altLang="zh-CN" sz="2400" dirty="0">
                <a:solidFill>
                  <a:schemeClr val="tx1"/>
                </a:solidFill>
              </a:rPr>
              <a:t>击任务栏空白处，在弹出的快捷菜单中选择“启动任务管理器”命令。</a:t>
            </a:r>
            <a:endParaRPr lang="zh-CN" altLang="zh-CN" sz="2400" dirty="0">
              <a:solidFill>
                <a:schemeClr val="tx1"/>
              </a:solidFill>
            </a:endParaRPr>
          </a:p>
        </p:txBody>
      </p:sp>
      <p:pic>
        <p:nvPicPr>
          <p:cNvPr id="2560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10757" y="2397753"/>
            <a:ext cx="4029695" cy="39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pPr>
              <a:defRPr/>
            </a:pPr>
            <a:fld id="{1C08E008-62E2-4840-96AF-9F720DE678E1}"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en-US" altLang="zh-CN" sz="3600" dirty="0">
                <a:solidFill>
                  <a:srgbClr val="990000"/>
                </a:solidFill>
                <a:ea typeface="黑体" panose="02010609060101010101" pitchFamily="49" charset="-122"/>
              </a:rPr>
              <a:t>Windows </a:t>
            </a:r>
            <a:r>
              <a:rPr lang="zh-CN" altLang="zh-CN" sz="3600" dirty="0">
                <a:solidFill>
                  <a:srgbClr val="990000"/>
                </a:solidFill>
                <a:ea typeface="黑体" panose="02010609060101010101" pitchFamily="49" charset="-122"/>
              </a:rPr>
              <a:t>任务管理器</a:t>
            </a:r>
            <a:endParaRPr lang="zh-CN" altLang="zh-CN" sz="3600" dirty="0">
              <a:solidFill>
                <a:srgbClr val="990000"/>
              </a:solidFill>
              <a:ea typeface="黑体" panose="02010609060101010101" pitchFamily="49" charset="-122"/>
            </a:endParaRPr>
          </a:p>
        </p:txBody>
      </p:sp>
      <p:sp>
        <p:nvSpPr>
          <p:cNvPr id="2" name="矩形 1"/>
          <p:cNvSpPr/>
          <p:nvPr/>
        </p:nvSpPr>
        <p:spPr>
          <a:xfrm>
            <a:off x="245553" y="968526"/>
            <a:ext cx="8502911" cy="5016758"/>
          </a:xfrm>
          <a:prstGeom prst="rect">
            <a:avLst/>
          </a:prstGeom>
        </p:spPr>
        <p:txBody>
          <a:bodyPr wrap="square">
            <a:spAutoFit/>
          </a:bodyPr>
          <a:lstStyle/>
          <a:p>
            <a:pPr marL="1028700" lvl="1" indent="-571500">
              <a:buClr>
                <a:srgbClr val="C00000"/>
              </a:buClr>
              <a:buFont typeface="Wingdings" panose="05000000000000000000" pitchFamily="2" charset="2"/>
              <a:buChar char="l"/>
            </a:pPr>
            <a:r>
              <a:rPr lang="zh-CN" altLang="zh-CN" sz="3200" dirty="0">
                <a:solidFill>
                  <a:srgbClr val="FF0000"/>
                </a:solidFill>
              </a:rPr>
              <a:t>“进程”</a:t>
            </a:r>
            <a:r>
              <a:rPr lang="zh-CN" altLang="zh-CN" sz="3200" dirty="0">
                <a:solidFill>
                  <a:schemeClr val="tx1"/>
                </a:solidFill>
              </a:rPr>
              <a:t>选项卡，可以查看系统当前运行进程的详细信息，如用户名、</a:t>
            </a:r>
            <a:r>
              <a:rPr lang="en-US" altLang="zh-CN" sz="3200" dirty="0">
                <a:solidFill>
                  <a:schemeClr val="tx1"/>
                </a:solidFill>
              </a:rPr>
              <a:t>CPU</a:t>
            </a:r>
            <a:r>
              <a:rPr lang="zh-CN" altLang="zh-CN" sz="3200" dirty="0">
                <a:solidFill>
                  <a:schemeClr val="tx1"/>
                </a:solidFill>
              </a:rPr>
              <a:t>占有率、进程</a:t>
            </a:r>
            <a:r>
              <a:rPr lang="en-US" altLang="zh-CN" sz="3200" dirty="0">
                <a:solidFill>
                  <a:schemeClr val="tx1"/>
                </a:solidFill>
              </a:rPr>
              <a:t>ID</a:t>
            </a:r>
            <a:r>
              <a:rPr lang="zh-CN" altLang="zh-CN" sz="3200" dirty="0">
                <a:solidFill>
                  <a:schemeClr val="tx1"/>
                </a:solidFill>
              </a:rPr>
              <a:t>等信息。</a:t>
            </a:r>
            <a:endParaRPr lang="zh-CN" altLang="zh-CN" sz="3200" dirty="0">
              <a:solidFill>
                <a:schemeClr val="tx1"/>
              </a:solidFill>
            </a:endParaRPr>
          </a:p>
          <a:p>
            <a:pPr marL="1028700" lvl="1" indent="-571500">
              <a:buClr>
                <a:srgbClr val="C00000"/>
              </a:buClr>
              <a:buFont typeface="Wingdings" panose="05000000000000000000" pitchFamily="2" charset="2"/>
              <a:buChar char="l"/>
            </a:pPr>
            <a:r>
              <a:rPr lang="zh-CN" altLang="zh-CN" sz="3200" dirty="0">
                <a:solidFill>
                  <a:srgbClr val="FF0000"/>
                </a:solidFill>
              </a:rPr>
              <a:t>“服务”</a:t>
            </a:r>
            <a:r>
              <a:rPr lang="zh-CN" altLang="zh-CN" sz="3200" dirty="0">
                <a:solidFill>
                  <a:schemeClr val="tx1"/>
                </a:solidFill>
              </a:rPr>
              <a:t>选项卡，可以查看当前系统服务的工作状态等详细信息。</a:t>
            </a:r>
            <a:endParaRPr lang="zh-CN" altLang="zh-CN" sz="3200" dirty="0">
              <a:solidFill>
                <a:schemeClr val="tx1"/>
              </a:solidFill>
            </a:endParaRPr>
          </a:p>
          <a:p>
            <a:pPr marL="1028700" lvl="1" indent="-571500">
              <a:buClr>
                <a:srgbClr val="C00000"/>
              </a:buClr>
              <a:buFont typeface="Wingdings" panose="05000000000000000000" pitchFamily="2" charset="2"/>
              <a:buChar char="l"/>
            </a:pPr>
            <a:r>
              <a:rPr lang="zh-CN" altLang="zh-CN" sz="3200" dirty="0">
                <a:solidFill>
                  <a:srgbClr val="FF0000"/>
                </a:solidFill>
              </a:rPr>
              <a:t>“性能”</a:t>
            </a:r>
            <a:r>
              <a:rPr lang="zh-CN" altLang="zh-CN" sz="3200" dirty="0">
                <a:solidFill>
                  <a:schemeClr val="tx1"/>
                </a:solidFill>
              </a:rPr>
              <a:t>选项卡，可以了解系统当前的性能情况。对话框中用图表的形式详细显示了当前系统</a:t>
            </a:r>
            <a:r>
              <a:rPr lang="en-US" altLang="zh-CN" sz="3200" dirty="0">
                <a:solidFill>
                  <a:schemeClr val="tx1"/>
                </a:solidFill>
              </a:rPr>
              <a:t>CPU</a:t>
            </a:r>
            <a:r>
              <a:rPr lang="zh-CN" altLang="zh-CN" sz="3200" dirty="0">
                <a:solidFill>
                  <a:schemeClr val="tx1"/>
                </a:solidFill>
              </a:rPr>
              <a:t>使用率和内存使用情况</a:t>
            </a:r>
            <a:r>
              <a:rPr lang="zh-CN" altLang="zh-CN" sz="3200" dirty="0" smtClean="0">
                <a:solidFill>
                  <a:schemeClr val="tx1"/>
                </a:solidFill>
              </a:rPr>
              <a:t>，其</a:t>
            </a:r>
            <a:r>
              <a:rPr lang="zh-CN" altLang="zh-CN" sz="3200" dirty="0">
                <a:solidFill>
                  <a:schemeClr val="tx1"/>
                </a:solidFill>
              </a:rPr>
              <a:t>显示的内容是动态更新的，默认的刷新时间间隔为</a:t>
            </a:r>
            <a:r>
              <a:rPr lang="en-US" altLang="zh-CN" sz="3200" dirty="0">
                <a:solidFill>
                  <a:schemeClr val="tx1"/>
                </a:solidFill>
              </a:rPr>
              <a:t>2</a:t>
            </a:r>
            <a:r>
              <a:rPr lang="zh-CN" altLang="zh-CN" sz="3200" dirty="0">
                <a:solidFill>
                  <a:schemeClr val="tx1"/>
                </a:solidFill>
              </a:rPr>
              <a:t>秒。</a:t>
            </a:r>
            <a:endParaRPr lang="zh-CN" altLang="en-US" sz="3200" dirty="0">
              <a:solidFill>
                <a:schemeClr val="tx1"/>
              </a:solidFill>
            </a:endParaRPr>
          </a:p>
        </p:txBody>
      </p:sp>
      <p:sp>
        <p:nvSpPr>
          <p:cNvPr id="3" name="日期占位符 2"/>
          <p:cNvSpPr>
            <a:spLocks noGrp="1"/>
          </p:cNvSpPr>
          <p:nvPr>
            <p:ph type="dt" sz="half" idx="10"/>
          </p:nvPr>
        </p:nvSpPr>
        <p:spPr/>
        <p:txBody>
          <a:bodyPr/>
          <a:lstStyle/>
          <a:p>
            <a:pPr>
              <a:defRPr/>
            </a:pPr>
            <a:fld id="{6BF9BA85-B547-42C3-A3C2-7256377A200E}"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en-US" altLang="zh-CN" sz="3600" dirty="0">
                <a:solidFill>
                  <a:srgbClr val="990000"/>
                </a:solidFill>
                <a:ea typeface="黑体" panose="02010609060101010101" pitchFamily="49" charset="-122"/>
              </a:rPr>
              <a:t>Windows </a:t>
            </a:r>
            <a:r>
              <a:rPr lang="zh-CN" altLang="zh-CN" sz="3600" dirty="0">
                <a:solidFill>
                  <a:srgbClr val="990000"/>
                </a:solidFill>
                <a:ea typeface="黑体" panose="02010609060101010101" pitchFamily="49" charset="-122"/>
              </a:rPr>
              <a:t>任务管理器</a:t>
            </a:r>
            <a:endParaRPr lang="zh-CN" altLang="zh-CN" sz="3600" dirty="0">
              <a:solidFill>
                <a:srgbClr val="990000"/>
              </a:solidFill>
              <a:ea typeface="黑体" panose="02010609060101010101" pitchFamily="49" charset="-122"/>
            </a:endParaRPr>
          </a:p>
        </p:txBody>
      </p:sp>
      <p:sp>
        <p:nvSpPr>
          <p:cNvPr id="2" name="矩形 1"/>
          <p:cNvSpPr/>
          <p:nvPr/>
        </p:nvSpPr>
        <p:spPr>
          <a:xfrm>
            <a:off x="323528" y="980728"/>
            <a:ext cx="4488084" cy="5262979"/>
          </a:xfrm>
          <a:prstGeom prst="rect">
            <a:avLst/>
          </a:prstGeom>
          <a:solidFill>
            <a:schemeClr val="accent5">
              <a:lumMod val="40000"/>
              <a:lumOff val="60000"/>
            </a:schemeClr>
          </a:solidFill>
        </p:spPr>
        <p:txBody>
          <a:bodyPr wrap="square">
            <a:spAutoFit/>
          </a:bodyPr>
          <a:lstStyle/>
          <a:p>
            <a:r>
              <a:rPr lang="en-US" altLang="zh-CN" sz="2800" dirty="0" smtClean="0">
                <a:solidFill>
                  <a:schemeClr val="tx1"/>
                </a:solidFill>
              </a:rPr>
              <a:t>        </a:t>
            </a:r>
            <a:r>
              <a:rPr lang="zh-CN" altLang="en-US" sz="2800" dirty="0" smtClean="0">
                <a:solidFill>
                  <a:schemeClr val="tx1"/>
                </a:solidFill>
              </a:rPr>
              <a:t>如果</a:t>
            </a:r>
            <a:r>
              <a:rPr lang="zh-CN" altLang="zh-CN" sz="2800" dirty="0" smtClean="0">
                <a:solidFill>
                  <a:schemeClr val="tx1"/>
                </a:solidFill>
              </a:rPr>
              <a:t>用户</a:t>
            </a:r>
            <a:r>
              <a:rPr lang="zh-CN" altLang="zh-CN" sz="2800" dirty="0">
                <a:solidFill>
                  <a:schemeClr val="tx1"/>
                </a:solidFill>
              </a:rPr>
              <a:t>打开的程序太多，会使计算机资源严重不足，打开的程序会长时间不再响应用户的</a:t>
            </a:r>
            <a:r>
              <a:rPr lang="zh-CN" altLang="zh-CN" sz="2800" dirty="0" smtClean="0">
                <a:solidFill>
                  <a:schemeClr val="tx1"/>
                </a:solidFill>
              </a:rPr>
              <a:t>操作。</a:t>
            </a:r>
            <a:r>
              <a:rPr lang="zh-CN" altLang="zh-CN" sz="2800" dirty="0">
                <a:solidFill>
                  <a:schemeClr val="tx1"/>
                </a:solidFill>
              </a:rPr>
              <a:t>有时由于某种硬件或软件的故障，也会造成程序进入“不响应”状态。这时，可以利用任务管理器强制将该程序终止</a:t>
            </a:r>
            <a:r>
              <a:rPr lang="zh-CN" altLang="zh-CN" sz="2800" dirty="0" smtClean="0">
                <a:solidFill>
                  <a:schemeClr val="tx1"/>
                </a:solidFill>
              </a:rPr>
              <a:t>。用</a:t>
            </a:r>
            <a:r>
              <a:rPr lang="zh-CN" altLang="zh-CN" sz="2800" dirty="0">
                <a:solidFill>
                  <a:schemeClr val="tx1"/>
                </a:solidFill>
              </a:rPr>
              <a:t>鼠标选择“应用程序”选项卡，选择已经停止响应的程序，然后单击“结束任务”按钮。</a:t>
            </a:r>
            <a:endParaRPr lang="zh-CN" altLang="en-US" sz="2800" dirty="0">
              <a:solidFill>
                <a:schemeClr val="tx1"/>
              </a:solidFill>
            </a:endParaRPr>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68043" y="1304764"/>
            <a:ext cx="391428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日期占位符 2"/>
          <p:cNvSpPr>
            <a:spLocks noGrp="1"/>
          </p:cNvSpPr>
          <p:nvPr>
            <p:ph type="dt" sz="half" idx="10"/>
          </p:nvPr>
        </p:nvSpPr>
        <p:spPr/>
        <p:txBody>
          <a:bodyPr/>
          <a:lstStyle/>
          <a:p>
            <a:pPr>
              <a:defRPr/>
            </a:pPr>
            <a:fld id="{BB29666D-DAFB-42D4-84D1-38BAD45DD4FA}"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Windows </a:t>
            </a:r>
            <a:r>
              <a:rPr lang="zh-CN" altLang="zh-CN" sz="3600" dirty="0">
                <a:solidFill>
                  <a:srgbClr val="990000"/>
                </a:solidFill>
                <a:ea typeface="黑体" panose="02010609060101010101" pitchFamily="49" charset="-122"/>
              </a:rPr>
              <a:t>磁盘</a:t>
            </a:r>
            <a:r>
              <a:rPr lang="zh-CN" altLang="zh-CN" sz="3600" dirty="0" smtClean="0">
                <a:solidFill>
                  <a:srgbClr val="990000"/>
                </a:solidFill>
                <a:ea typeface="黑体" panose="02010609060101010101" pitchFamily="49" charset="-122"/>
              </a:rPr>
              <a:t>管理</a:t>
            </a:r>
            <a:r>
              <a:rPr lang="en-US" altLang="zh-CN" sz="3600" dirty="0" smtClean="0">
                <a:solidFill>
                  <a:srgbClr val="990000"/>
                </a:solidFill>
                <a:ea typeface="黑体" panose="02010609060101010101" pitchFamily="49" charset="-122"/>
              </a:rPr>
              <a:t>——</a:t>
            </a:r>
            <a:r>
              <a:rPr lang="zh-CN" altLang="zh-CN" sz="3600" dirty="0">
                <a:solidFill>
                  <a:srgbClr val="990000"/>
                </a:solidFill>
                <a:ea typeface="黑体" panose="02010609060101010101" pitchFamily="49" charset="-122"/>
              </a:rPr>
              <a:t>文件系统</a:t>
            </a:r>
            <a:endParaRPr lang="zh-CN" altLang="zh-CN" sz="3600" dirty="0">
              <a:solidFill>
                <a:srgbClr val="990000"/>
              </a:solidFill>
              <a:ea typeface="黑体" panose="02010609060101010101" pitchFamily="49" charset="-122"/>
            </a:endParaRPr>
          </a:p>
        </p:txBody>
      </p:sp>
      <p:sp>
        <p:nvSpPr>
          <p:cNvPr id="3" name="矩形 2"/>
          <p:cNvSpPr/>
          <p:nvPr/>
        </p:nvSpPr>
        <p:spPr>
          <a:xfrm>
            <a:off x="179512" y="908721"/>
            <a:ext cx="8784976" cy="2400657"/>
          </a:xfrm>
          <a:prstGeom prst="rect">
            <a:avLst/>
          </a:prstGeom>
        </p:spPr>
        <p:txBody>
          <a:bodyPr wrap="square">
            <a:spAutoFit/>
          </a:bodyPr>
          <a:lstStyle/>
          <a:p>
            <a:r>
              <a:rPr lang="en-US" altLang="zh-CN" sz="3000" dirty="0" smtClean="0">
                <a:solidFill>
                  <a:schemeClr val="tx1"/>
                </a:solidFill>
              </a:rPr>
              <a:t>        </a:t>
            </a:r>
            <a:r>
              <a:rPr lang="zh-CN" altLang="zh-CN" sz="3000" dirty="0" smtClean="0">
                <a:solidFill>
                  <a:schemeClr val="tx1"/>
                </a:solidFill>
              </a:rPr>
              <a:t>文件系统</a:t>
            </a:r>
            <a:r>
              <a:rPr lang="zh-CN" altLang="zh-CN" sz="3000" dirty="0">
                <a:solidFill>
                  <a:schemeClr val="tx1"/>
                </a:solidFill>
              </a:rPr>
              <a:t>是操作系统用于明确磁盘或分区上存储文件的方法和数据结构</a:t>
            </a:r>
            <a:r>
              <a:rPr lang="zh-CN" altLang="zh-CN" sz="3000" dirty="0" smtClean="0">
                <a:solidFill>
                  <a:schemeClr val="tx1"/>
                </a:solidFill>
              </a:rPr>
              <a:t>；</a:t>
            </a:r>
            <a:r>
              <a:rPr lang="zh-CN" altLang="zh-CN" sz="3000" dirty="0">
                <a:solidFill>
                  <a:schemeClr val="tx1"/>
                </a:solidFill>
              </a:rPr>
              <a:t>即在磁盘上组织文件的方法，也指用于存储文件的磁盘或分区，或文件系统种类。</a:t>
            </a:r>
            <a:r>
              <a:rPr lang="en-US" altLang="zh-CN" sz="3000" dirty="0">
                <a:solidFill>
                  <a:schemeClr val="tx1"/>
                </a:solidFill>
              </a:rPr>
              <a:t>Windows</a:t>
            </a:r>
            <a:r>
              <a:rPr lang="zh-CN" altLang="zh-CN" sz="3000" dirty="0">
                <a:solidFill>
                  <a:schemeClr val="tx1"/>
                </a:solidFill>
              </a:rPr>
              <a:t>系统常用的文件系统有</a:t>
            </a:r>
            <a:r>
              <a:rPr lang="en-US" altLang="zh-CN" sz="3000" dirty="0">
                <a:solidFill>
                  <a:schemeClr val="tx1"/>
                </a:solidFill>
              </a:rPr>
              <a:t>FAT</a:t>
            </a:r>
            <a:r>
              <a:rPr lang="zh-CN" altLang="zh-CN" sz="3000" dirty="0">
                <a:solidFill>
                  <a:schemeClr val="tx1"/>
                </a:solidFill>
              </a:rPr>
              <a:t>、</a:t>
            </a:r>
            <a:r>
              <a:rPr lang="en-US" altLang="zh-CN" sz="3000" dirty="0">
                <a:solidFill>
                  <a:schemeClr val="tx1"/>
                </a:solidFill>
              </a:rPr>
              <a:t>FAT32</a:t>
            </a:r>
            <a:r>
              <a:rPr lang="zh-CN" altLang="zh-CN" sz="3000" dirty="0">
                <a:solidFill>
                  <a:schemeClr val="tx1"/>
                </a:solidFill>
              </a:rPr>
              <a:t>和</a:t>
            </a:r>
            <a:r>
              <a:rPr lang="en-US" altLang="zh-CN" sz="3000" dirty="0">
                <a:solidFill>
                  <a:schemeClr val="tx1"/>
                </a:solidFill>
              </a:rPr>
              <a:t>NTFS</a:t>
            </a:r>
            <a:r>
              <a:rPr lang="zh-CN" altLang="zh-CN" sz="3000" dirty="0">
                <a:solidFill>
                  <a:schemeClr val="tx1"/>
                </a:solidFill>
              </a:rPr>
              <a:t>三种。</a:t>
            </a:r>
            <a:endParaRPr lang="zh-CN" altLang="en-US" sz="3000" dirty="0">
              <a:solidFill>
                <a:schemeClr val="tx1"/>
              </a:solidFill>
            </a:endParaRPr>
          </a:p>
        </p:txBody>
      </p:sp>
      <p:sp>
        <p:nvSpPr>
          <p:cNvPr id="5" name="矩形 4"/>
          <p:cNvSpPr/>
          <p:nvPr/>
        </p:nvSpPr>
        <p:spPr>
          <a:xfrm>
            <a:off x="1061864" y="3309378"/>
            <a:ext cx="7038528" cy="3170099"/>
          </a:xfrm>
          <a:prstGeom prst="rect">
            <a:avLst/>
          </a:prstGeom>
          <a:solidFill>
            <a:schemeClr val="accent1">
              <a:lumMod val="40000"/>
              <a:lumOff val="60000"/>
            </a:schemeClr>
          </a:solidFill>
        </p:spPr>
        <p:txBody>
          <a:bodyPr wrap="square">
            <a:spAutoFit/>
          </a:bodyPr>
          <a:lstStyle/>
          <a:p>
            <a:pPr defTabSz="640080"/>
            <a:r>
              <a:rPr lang="zh-CN" altLang="en-US" sz="2000" b="0" dirty="0" smtClean="0">
                <a:solidFill>
                  <a:srgbClr val="0070C0"/>
                </a:solidFill>
                <a:latin typeface="Arial" panose="020B0604020202020204" pitchFamily="34" charset="0"/>
              </a:rPr>
              <a:t>       </a:t>
            </a:r>
            <a:r>
              <a:rPr lang="zh-CN" altLang="en-US" sz="2000" dirty="0">
                <a:solidFill>
                  <a:srgbClr val="0070C0"/>
                </a:solidFill>
                <a:latin typeface="Arial" panose="020B0604020202020204" pitchFamily="34" charset="0"/>
              </a:rPr>
              <a:t>① </a:t>
            </a:r>
            <a:r>
              <a:rPr lang="en-US" altLang="zh-CN" sz="2000" dirty="0">
                <a:solidFill>
                  <a:srgbClr val="0070C0"/>
                </a:solidFill>
                <a:latin typeface="Arial" panose="020B0604020202020204" pitchFamily="34" charset="0"/>
              </a:rPr>
              <a:t>FAT	   MS DOS</a:t>
            </a:r>
            <a:r>
              <a:rPr lang="zh-CN" altLang="en-US" sz="2000" dirty="0">
                <a:solidFill>
                  <a:srgbClr val="0070C0"/>
                </a:solidFill>
                <a:latin typeface="Arial" panose="020B0604020202020204" pitchFamily="34" charset="0"/>
              </a:rPr>
              <a:t>采用的文件系统，</a:t>
            </a:r>
            <a:endParaRPr lang="zh-CN" altLang="en-US" sz="2000" dirty="0">
              <a:solidFill>
                <a:srgbClr val="0070C0"/>
              </a:solidFill>
              <a:latin typeface="Arial" panose="020B0604020202020204" pitchFamily="34" charset="0"/>
            </a:endParaRPr>
          </a:p>
          <a:p>
            <a:pPr defTabSz="640080"/>
            <a:r>
              <a:rPr lang="zh-CN" altLang="en-US" sz="2000" dirty="0">
                <a:solidFill>
                  <a:srgbClr val="0070C0"/>
                </a:solidFill>
                <a:latin typeface="Arial" panose="020B0604020202020204" pitchFamily="34" charset="0"/>
              </a:rPr>
              <a:t>                     	   最多支持</a:t>
            </a:r>
            <a:r>
              <a:rPr lang="en-US" altLang="zh-CN" sz="2000" dirty="0">
                <a:solidFill>
                  <a:srgbClr val="0070C0"/>
                </a:solidFill>
                <a:latin typeface="Arial" panose="020B0604020202020204" pitchFamily="34" charset="0"/>
              </a:rPr>
              <a:t>512MB</a:t>
            </a:r>
            <a:endParaRPr lang="en-US" altLang="zh-CN" sz="2000" dirty="0">
              <a:solidFill>
                <a:srgbClr val="0070C0"/>
              </a:solidFill>
              <a:latin typeface="Arial" panose="020B0604020202020204" pitchFamily="34" charset="0"/>
            </a:endParaRPr>
          </a:p>
          <a:p>
            <a:pPr defTabSz="640080"/>
            <a:r>
              <a:rPr lang="en-US" altLang="zh-CN" sz="2000" dirty="0">
                <a:solidFill>
                  <a:srgbClr val="0070C0"/>
                </a:solidFill>
                <a:latin typeface="Arial" panose="020B0604020202020204" pitchFamily="34" charset="0"/>
              </a:rPr>
              <a:t>	          	   </a:t>
            </a:r>
            <a:r>
              <a:rPr lang="zh-CN" altLang="en-US" sz="2000" dirty="0">
                <a:solidFill>
                  <a:srgbClr val="0070C0"/>
                </a:solidFill>
                <a:latin typeface="Arial" panose="020B0604020202020204" pitchFamily="34" charset="0"/>
              </a:rPr>
              <a:t>用在软盘和移动硬盘上。</a:t>
            </a:r>
            <a:endParaRPr lang="zh-CN" altLang="en-US" sz="2000" dirty="0">
              <a:solidFill>
                <a:srgbClr val="0070C0"/>
              </a:solidFill>
              <a:latin typeface="Arial" panose="020B0604020202020204" pitchFamily="34" charset="0"/>
            </a:endParaRPr>
          </a:p>
          <a:p>
            <a:pPr defTabSz="640080"/>
            <a:br>
              <a:rPr lang="zh-CN" altLang="en-US" sz="2000" dirty="0">
                <a:solidFill>
                  <a:srgbClr val="0070C0"/>
                </a:solidFill>
                <a:latin typeface="Arial" panose="020B0604020202020204" pitchFamily="34" charset="0"/>
              </a:rPr>
            </a:br>
            <a:r>
              <a:rPr lang="zh-CN" altLang="en-US" sz="2000" dirty="0">
                <a:solidFill>
                  <a:srgbClr val="0070C0"/>
                </a:solidFill>
                <a:latin typeface="Arial" panose="020B0604020202020204" pitchFamily="34" charset="0"/>
              </a:rPr>
              <a:t>       ② </a:t>
            </a:r>
            <a:r>
              <a:rPr lang="en-US" altLang="zh-CN" sz="2000" dirty="0">
                <a:solidFill>
                  <a:srgbClr val="0070C0"/>
                </a:solidFill>
                <a:latin typeface="Arial" panose="020B0604020202020204" pitchFamily="34" charset="0"/>
              </a:rPr>
              <a:t>FAT32  </a:t>
            </a:r>
            <a:r>
              <a:rPr lang="zh-CN" altLang="en-US" sz="2000" dirty="0">
                <a:solidFill>
                  <a:srgbClr val="0070C0"/>
                </a:solidFill>
                <a:latin typeface="Arial" panose="020B0604020202020204" pitchFamily="34" charset="0"/>
              </a:rPr>
              <a:t>可支持达</a:t>
            </a:r>
            <a:r>
              <a:rPr lang="en-US" altLang="zh-CN" sz="2000" dirty="0">
                <a:solidFill>
                  <a:srgbClr val="0070C0"/>
                </a:solidFill>
                <a:latin typeface="Arial" panose="020B0604020202020204" pitchFamily="34" charset="0"/>
              </a:rPr>
              <a:t>2TB</a:t>
            </a:r>
            <a:r>
              <a:rPr lang="zh-CN" altLang="en-US" sz="2000" dirty="0" smtClean="0">
                <a:solidFill>
                  <a:srgbClr val="0070C0"/>
                </a:solidFill>
                <a:latin typeface="Arial" panose="020B0604020202020204" pitchFamily="34" charset="0"/>
              </a:rPr>
              <a:t>的卷</a:t>
            </a:r>
            <a:endParaRPr lang="zh-CN" altLang="en-US" sz="2000" dirty="0">
              <a:solidFill>
                <a:srgbClr val="0070C0"/>
              </a:solidFill>
              <a:latin typeface="Arial" panose="020B0604020202020204" pitchFamily="34" charset="0"/>
            </a:endParaRPr>
          </a:p>
          <a:p>
            <a:pPr defTabSz="640080"/>
            <a:r>
              <a:rPr lang="zh-CN" altLang="en-US" sz="2000" dirty="0">
                <a:solidFill>
                  <a:srgbClr val="0070C0"/>
                </a:solidFill>
                <a:latin typeface="Arial" panose="020B0604020202020204" pitchFamily="34" charset="0"/>
              </a:rPr>
              <a:t>		   不能支持</a:t>
            </a:r>
            <a:r>
              <a:rPr lang="en-US" altLang="zh-CN" sz="2000" dirty="0">
                <a:solidFill>
                  <a:srgbClr val="0070C0"/>
                </a:solidFill>
                <a:latin typeface="Arial" panose="020B0604020202020204" pitchFamily="34" charset="0"/>
              </a:rPr>
              <a:t>512MB</a:t>
            </a:r>
            <a:r>
              <a:rPr lang="zh-CN" altLang="en-US" sz="2000" dirty="0">
                <a:solidFill>
                  <a:srgbClr val="0070C0"/>
                </a:solidFill>
                <a:latin typeface="Arial" panose="020B0604020202020204" pitchFamily="34" charset="0"/>
              </a:rPr>
              <a:t>以下</a:t>
            </a:r>
            <a:r>
              <a:rPr lang="zh-CN" altLang="en-US" sz="2000" dirty="0" smtClean="0">
                <a:solidFill>
                  <a:srgbClr val="0070C0"/>
                </a:solidFill>
                <a:latin typeface="Arial" panose="020B0604020202020204" pitchFamily="34" charset="0"/>
              </a:rPr>
              <a:t>的卷</a:t>
            </a:r>
            <a:endParaRPr lang="zh-CN" altLang="en-US" sz="2000" dirty="0">
              <a:solidFill>
                <a:srgbClr val="0070C0"/>
              </a:solidFill>
              <a:latin typeface="Arial" panose="020B0604020202020204" pitchFamily="34" charset="0"/>
            </a:endParaRPr>
          </a:p>
          <a:p>
            <a:pPr defTabSz="640080"/>
            <a:r>
              <a:rPr lang="zh-CN" altLang="en-US" sz="2000" dirty="0">
                <a:solidFill>
                  <a:srgbClr val="0070C0"/>
                </a:solidFill>
                <a:latin typeface="Arial" panose="020B0604020202020204" pitchFamily="34" charset="0"/>
              </a:rPr>
              <a:t>                         因此用在硬盘分区上。</a:t>
            </a:r>
            <a:endParaRPr lang="zh-CN" altLang="en-US" sz="2000" dirty="0">
              <a:solidFill>
                <a:srgbClr val="0070C0"/>
              </a:solidFill>
              <a:latin typeface="Arial" panose="020B0604020202020204" pitchFamily="34" charset="0"/>
            </a:endParaRPr>
          </a:p>
          <a:p>
            <a:pPr defTabSz="640080"/>
            <a:br>
              <a:rPr lang="zh-CN" altLang="en-US" sz="2000" dirty="0">
                <a:solidFill>
                  <a:srgbClr val="0070C0"/>
                </a:solidFill>
                <a:latin typeface="Arial" panose="020B0604020202020204" pitchFamily="34" charset="0"/>
              </a:rPr>
            </a:br>
            <a:r>
              <a:rPr lang="zh-CN" altLang="en-US" sz="2000" dirty="0">
                <a:solidFill>
                  <a:srgbClr val="0070C0"/>
                </a:solidFill>
                <a:latin typeface="Arial" panose="020B0604020202020204" pitchFamily="34" charset="0"/>
              </a:rPr>
              <a:t>       ③ </a:t>
            </a:r>
            <a:r>
              <a:rPr lang="en-US" altLang="zh-CN" sz="2000" dirty="0">
                <a:solidFill>
                  <a:srgbClr val="0070C0"/>
                </a:solidFill>
                <a:latin typeface="Arial" panose="020B0604020202020204" pitchFamily="34" charset="0"/>
              </a:rPr>
              <a:t>NTFS    </a:t>
            </a:r>
            <a:r>
              <a:rPr lang="zh-CN" altLang="en-US" sz="2000" dirty="0">
                <a:solidFill>
                  <a:srgbClr val="0070C0"/>
                </a:solidFill>
                <a:latin typeface="Arial" panose="020B0604020202020204" pitchFamily="34" charset="0"/>
              </a:rPr>
              <a:t>高性能、安全性、可靠性</a:t>
            </a:r>
            <a:endParaRPr lang="zh-CN" altLang="en-US" sz="2000" dirty="0">
              <a:solidFill>
                <a:srgbClr val="0070C0"/>
              </a:solidFill>
              <a:latin typeface="Arial" panose="020B0604020202020204" pitchFamily="34" charset="0"/>
            </a:endParaRPr>
          </a:p>
          <a:p>
            <a:pPr defTabSz="640080"/>
            <a:r>
              <a:rPr lang="zh-CN" altLang="en-US" sz="2000" dirty="0">
                <a:solidFill>
                  <a:srgbClr val="0070C0"/>
                </a:solidFill>
                <a:latin typeface="Arial" panose="020B0604020202020204" pitchFamily="34" charset="0"/>
              </a:rPr>
              <a:t>		   例如，磁盘配额、压缩等高级功能。</a:t>
            </a:r>
            <a:endParaRPr lang="zh-CN" altLang="en-US" sz="2000" dirty="0">
              <a:solidFill>
                <a:srgbClr val="0070C0"/>
              </a:solidFill>
              <a:latin typeface="Arial" panose="020B0604020202020204" pitchFamily="34" charset="0"/>
            </a:endParaRPr>
          </a:p>
        </p:txBody>
      </p:sp>
      <p:sp>
        <p:nvSpPr>
          <p:cNvPr id="2" name="日期占位符 1"/>
          <p:cNvSpPr>
            <a:spLocks noGrp="1"/>
          </p:cNvSpPr>
          <p:nvPr>
            <p:ph type="dt" sz="half" idx="10"/>
          </p:nvPr>
        </p:nvSpPr>
        <p:spPr/>
        <p:txBody>
          <a:bodyPr/>
          <a:lstStyle/>
          <a:p>
            <a:pPr>
              <a:defRPr/>
            </a:pPr>
            <a:fld id="{683E3D55-2E3D-46F1-88EE-F92AF1A9821C}"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en-US" altLang="zh-CN" sz="3600" dirty="0">
                <a:solidFill>
                  <a:srgbClr val="990000"/>
                </a:solidFill>
                <a:ea typeface="黑体" panose="02010609060101010101" pitchFamily="49" charset="-122"/>
              </a:rPr>
              <a:t>Windows </a:t>
            </a:r>
            <a:r>
              <a:rPr lang="zh-CN" altLang="zh-CN" sz="3600" dirty="0">
                <a:solidFill>
                  <a:srgbClr val="990000"/>
                </a:solidFill>
                <a:ea typeface="黑体" panose="02010609060101010101" pitchFamily="49" charset="-122"/>
              </a:rPr>
              <a:t>磁盘</a:t>
            </a:r>
            <a:r>
              <a:rPr lang="zh-CN" altLang="zh-CN" sz="3600" dirty="0" smtClean="0">
                <a:solidFill>
                  <a:srgbClr val="990000"/>
                </a:solidFill>
                <a:ea typeface="黑体" panose="02010609060101010101" pitchFamily="49" charset="-122"/>
              </a:rPr>
              <a:t>管理</a:t>
            </a:r>
            <a:r>
              <a:rPr lang="en-US" altLang="zh-CN" sz="3600" dirty="0" smtClean="0">
                <a:solidFill>
                  <a:srgbClr val="990000"/>
                </a:solidFill>
                <a:ea typeface="黑体" panose="02010609060101010101" pitchFamily="49" charset="-122"/>
              </a:rPr>
              <a:t>——</a:t>
            </a:r>
            <a:r>
              <a:rPr lang="zh-CN" altLang="zh-CN" sz="3600" dirty="0">
                <a:solidFill>
                  <a:srgbClr val="990000"/>
                </a:solidFill>
                <a:ea typeface="黑体" panose="02010609060101010101" pitchFamily="49" charset="-122"/>
              </a:rPr>
              <a:t>磁盘</a:t>
            </a:r>
            <a:r>
              <a:rPr lang="zh-CN" altLang="zh-CN" sz="3600" dirty="0" smtClean="0">
                <a:solidFill>
                  <a:srgbClr val="990000"/>
                </a:solidFill>
                <a:ea typeface="黑体" panose="02010609060101010101" pitchFamily="49" charset="-122"/>
              </a:rPr>
              <a:t>分区</a:t>
            </a:r>
            <a:endParaRPr lang="zh-CN" altLang="zh-CN" sz="3600" dirty="0">
              <a:solidFill>
                <a:srgbClr val="990000"/>
              </a:solidFill>
              <a:ea typeface="黑体" panose="02010609060101010101" pitchFamily="49" charset="-122"/>
            </a:endParaRPr>
          </a:p>
        </p:txBody>
      </p:sp>
      <p:sp>
        <p:nvSpPr>
          <p:cNvPr id="2" name="矩形 1"/>
          <p:cNvSpPr/>
          <p:nvPr/>
        </p:nvSpPr>
        <p:spPr>
          <a:xfrm>
            <a:off x="252028" y="908720"/>
            <a:ext cx="8712460" cy="3539430"/>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chemeClr val="tx1"/>
                </a:solidFill>
              </a:rPr>
              <a:t>计算机</a:t>
            </a:r>
            <a:r>
              <a:rPr lang="zh-CN" altLang="zh-CN" sz="3200" dirty="0">
                <a:solidFill>
                  <a:schemeClr val="tx1"/>
                </a:solidFill>
              </a:rPr>
              <a:t>中存放信息的主要的存储设备就是硬盘，但是硬盘不能直接使用，必须对硬盘进行分割，分割成的一块一块的硬盘区域就是磁盘分区。在传统的磁盘管理中，将一个硬盘分为两大类分区：主分区和扩展分区。主分区是能够安装操作系统，能够进行计算机启动的分区；扩展分区一般用来存放用户数据。</a:t>
            </a:r>
            <a:endParaRPr lang="zh-CN" altLang="en-US" sz="3200" dirty="0">
              <a:solidFill>
                <a:schemeClr val="tx1"/>
              </a:solidFill>
            </a:endParaRPr>
          </a:p>
        </p:txBody>
      </p:sp>
      <p:sp>
        <p:nvSpPr>
          <p:cNvPr id="3" name="矩形 2"/>
          <p:cNvSpPr/>
          <p:nvPr/>
        </p:nvSpPr>
        <p:spPr>
          <a:xfrm>
            <a:off x="269776" y="4509120"/>
            <a:ext cx="8532948" cy="1569660"/>
          </a:xfrm>
          <a:prstGeom prst="rect">
            <a:avLst/>
          </a:prstGeom>
          <a:solidFill>
            <a:schemeClr val="accent3">
              <a:lumMod val="85000"/>
            </a:schemeClr>
          </a:solidFill>
        </p:spPr>
        <p:txBody>
          <a:bodyPr wrap="square">
            <a:spAutoFit/>
          </a:bodyPr>
          <a:lstStyle/>
          <a:p>
            <a:r>
              <a:rPr lang="zh-CN" altLang="zh-CN" sz="3200" dirty="0" smtClean="0">
                <a:solidFill>
                  <a:srgbClr val="FF0000"/>
                </a:solidFill>
              </a:rPr>
              <a:t>磁盘</a:t>
            </a:r>
            <a:r>
              <a:rPr lang="zh-CN" altLang="zh-CN" sz="3200" dirty="0">
                <a:solidFill>
                  <a:srgbClr val="FF0000"/>
                </a:solidFill>
              </a:rPr>
              <a:t>分区一般是</a:t>
            </a:r>
            <a:r>
              <a:rPr lang="zh-CN" altLang="zh-CN" sz="3200" dirty="0" smtClean="0">
                <a:solidFill>
                  <a:srgbClr val="FF0000"/>
                </a:solidFill>
              </a:rPr>
              <a:t>在安装</a:t>
            </a:r>
            <a:r>
              <a:rPr lang="zh-CN" altLang="zh-CN" sz="3200" dirty="0">
                <a:solidFill>
                  <a:srgbClr val="FF0000"/>
                </a:solidFill>
              </a:rPr>
              <a:t>操作系统之前进行。硬盘分区后，必须对各分区分别进行格式化，使硬盘具有可读</a:t>
            </a:r>
            <a:r>
              <a:rPr lang="en-US" altLang="zh-CN" sz="3200" dirty="0">
                <a:solidFill>
                  <a:srgbClr val="FF0000"/>
                </a:solidFill>
              </a:rPr>
              <a:t>/</a:t>
            </a:r>
            <a:r>
              <a:rPr lang="zh-CN" altLang="zh-CN" sz="3200" dirty="0">
                <a:solidFill>
                  <a:srgbClr val="FF0000"/>
                </a:solidFill>
              </a:rPr>
              <a:t>写数据的格式</a:t>
            </a:r>
            <a:endParaRPr lang="zh-CN" altLang="en-US" sz="3200" dirty="0">
              <a:solidFill>
                <a:srgbClr val="FF0000"/>
              </a:solidFill>
            </a:endParaRPr>
          </a:p>
        </p:txBody>
      </p:sp>
      <p:sp>
        <p:nvSpPr>
          <p:cNvPr id="4" name="日期占位符 3"/>
          <p:cNvSpPr>
            <a:spLocks noGrp="1"/>
          </p:cNvSpPr>
          <p:nvPr>
            <p:ph type="dt" sz="half" idx="10"/>
          </p:nvPr>
        </p:nvSpPr>
        <p:spPr/>
        <p:txBody>
          <a:bodyPr/>
          <a:lstStyle/>
          <a:p>
            <a:pPr>
              <a:defRPr/>
            </a:pPr>
            <a:fld id="{7E459973-9954-4FF5-A976-632DC6E3DB9A}"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zh-CN" sz="3600" dirty="0"/>
              <a:t> </a:t>
            </a:r>
            <a:r>
              <a:rPr lang="en-US" altLang="zh-CN" sz="3600" dirty="0" smtClean="0"/>
              <a:t>  </a:t>
            </a:r>
            <a:r>
              <a:rPr lang="zh-CN" altLang="zh-CN" sz="3600" dirty="0" smtClean="0">
                <a:solidFill>
                  <a:srgbClr val="990000"/>
                </a:solidFill>
                <a:ea typeface="黑体" panose="02010609060101010101" pitchFamily="49" charset="-122"/>
              </a:rPr>
              <a:t>系统优化</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251520" y="831478"/>
            <a:ext cx="8568952" cy="5693866"/>
          </a:xfrm>
          <a:prstGeom prst="rect">
            <a:avLst/>
          </a:prstGeom>
        </p:spPr>
        <p:txBody>
          <a:bodyPr wrap="square">
            <a:spAutoFit/>
          </a:bodyPr>
          <a:lstStyle/>
          <a:p>
            <a:pPr marL="914400" lvl="1" indent="-457200">
              <a:buClr>
                <a:srgbClr val="C00000"/>
              </a:buClr>
              <a:buFont typeface="Wingdings" panose="05000000000000000000" pitchFamily="2" charset="2"/>
              <a:buChar char="l"/>
            </a:pPr>
            <a:r>
              <a:rPr lang="zh-CN" altLang="zh-CN" sz="2800" dirty="0" smtClean="0">
                <a:solidFill>
                  <a:schemeClr val="tx1"/>
                </a:solidFill>
              </a:rPr>
              <a:t>检查磁盘</a:t>
            </a:r>
            <a:endParaRPr lang="en-US" altLang="zh-CN" sz="2800" dirty="0" smtClean="0">
              <a:solidFill>
                <a:schemeClr val="tx1"/>
              </a:solidFill>
            </a:endParaRPr>
          </a:p>
          <a:p>
            <a:pPr lvl="1">
              <a:buClr>
                <a:srgbClr val="C00000"/>
              </a:buClr>
            </a:pPr>
            <a:r>
              <a:rPr lang="en-US" altLang="zh-CN" sz="2800" dirty="0" smtClean="0">
                <a:solidFill>
                  <a:schemeClr val="tx1"/>
                </a:solidFill>
              </a:rPr>
              <a:t>        </a:t>
            </a:r>
            <a:r>
              <a:rPr lang="zh-CN" altLang="zh-CN" sz="2800" dirty="0" smtClean="0">
                <a:solidFill>
                  <a:schemeClr val="tx1"/>
                </a:solidFill>
              </a:rPr>
              <a:t>养成</a:t>
            </a:r>
            <a:r>
              <a:rPr lang="zh-CN" altLang="zh-CN" sz="2800" dirty="0">
                <a:solidFill>
                  <a:schemeClr val="tx1"/>
                </a:solidFill>
              </a:rPr>
              <a:t>定期检查磁盘的习惯，及时发现并修复磁盘错误，可以有效解决某些计算机问题，及时改善</a:t>
            </a:r>
            <a:r>
              <a:rPr lang="zh-CN" altLang="zh-CN" sz="2800" dirty="0" smtClean="0">
                <a:solidFill>
                  <a:schemeClr val="tx1"/>
                </a:solidFill>
              </a:rPr>
              <a:t>系统性能</a:t>
            </a:r>
            <a:r>
              <a:rPr lang="zh-CN" altLang="en-US" sz="2800" dirty="0">
                <a:solidFill>
                  <a:schemeClr val="tx1"/>
                </a:solidFill>
              </a:rPr>
              <a:t>。</a:t>
            </a:r>
            <a:endParaRPr lang="en-US" altLang="zh-CN" sz="2800" dirty="0" smtClean="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磁盘清理</a:t>
            </a:r>
            <a:endParaRPr lang="en-US" altLang="zh-CN" sz="2800" dirty="0" smtClean="0">
              <a:solidFill>
                <a:schemeClr val="tx1"/>
              </a:solidFill>
            </a:endParaRPr>
          </a:p>
          <a:p>
            <a:pPr lvl="1">
              <a:buClr>
                <a:srgbClr val="C00000"/>
              </a:buClr>
            </a:pPr>
            <a:r>
              <a:rPr lang="en-US" altLang="zh-CN" sz="2800" dirty="0" smtClean="0">
                <a:solidFill>
                  <a:schemeClr val="tx1"/>
                </a:solidFill>
              </a:rPr>
              <a:t>        </a:t>
            </a:r>
            <a:r>
              <a:rPr lang="zh-CN" altLang="zh-CN" sz="2800" dirty="0" smtClean="0">
                <a:solidFill>
                  <a:schemeClr val="tx1"/>
                </a:solidFill>
              </a:rPr>
              <a:t>使用“磁盘清理”</a:t>
            </a:r>
            <a:r>
              <a:rPr lang="zh-CN" altLang="zh-CN" sz="2800" dirty="0">
                <a:solidFill>
                  <a:schemeClr val="tx1"/>
                </a:solidFill>
              </a:rPr>
              <a:t>程序进行清理，删除临时文件，释放硬盘空间，提高系统性能</a:t>
            </a:r>
            <a:r>
              <a:rPr lang="zh-CN" altLang="zh-CN" sz="2800" dirty="0" smtClean="0">
                <a:solidFill>
                  <a:schemeClr val="tx1"/>
                </a:solidFill>
              </a:rPr>
              <a:t>。</a:t>
            </a:r>
            <a:endParaRPr lang="en-US" altLang="zh-CN" sz="2800" dirty="0" smtClean="0">
              <a:solidFill>
                <a:schemeClr val="tx1"/>
              </a:solidFill>
            </a:endParaRPr>
          </a:p>
          <a:p>
            <a:pPr marL="914400" lvl="1" indent="-457200">
              <a:buClr>
                <a:srgbClr val="C00000"/>
              </a:buClr>
              <a:buFont typeface="Wingdings" panose="05000000000000000000" pitchFamily="2" charset="2"/>
              <a:buChar char="l"/>
            </a:pPr>
            <a:r>
              <a:rPr lang="zh-CN" altLang="zh-CN" sz="2800" dirty="0" smtClean="0">
                <a:solidFill>
                  <a:schemeClr val="tx1"/>
                </a:solidFill>
              </a:rPr>
              <a:t>磁盘</a:t>
            </a:r>
            <a:r>
              <a:rPr lang="zh-CN" altLang="zh-CN" sz="2800" dirty="0">
                <a:solidFill>
                  <a:schemeClr val="tx1"/>
                </a:solidFill>
              </a:rPr>
              <a:t>碎片</a:t>
            </a:r>
            <a:r>
              <a:rPr lang="zh-CN" altLang="zh-CN" sz="2800" dirty="0" smtClean="0">
                <a:solidFill>
                  <a:schemeClr val="tx1"/>
                </a:solidFill>
              </a:rPr>
              <a:t>整理</a:t>
            </a:r>
            <a:endParaRPr lang="en-US" altLang="zh-CN" sz="2800" dirty="0" smtClean="0">
              <a:solidFill>
                <a:schemeClr val="tx1"/>
              </a:solidFill>
            </a:endParaRPr>
          </a:p>
          <a:p>
            <a:pPr lvl="1">
              <a:buClr>
                <a:srgbClr val="C00000"/>
              </a:buClr>
            </a:pPr>
            <a:r>
              <a:rPr lang="en-US" altLang="zh-CN" sz="2800" dirty="0" smtClean="0">
                <a:solidFill>
                  <a:schemeClr val="tx1"/>
                </a:solidFill>
              </a:rPr>
              <a:t>        </a:t>
            </a:r>
            <a:r>
              <a:rPr lang="zh-CN" altLang="zh-CN" sz="2800" dirty="0" smtClean="0">
                <a:solidFill>
                  <a:schemeClr val="tx1"/>
                </a:solidFill>
              </a:rPr>
              <a:t>磁盘碎片是</a:t>
            </a:r>
            <a:r>
              <a:rPr lang="zh-CN" altLang="zh-CN" sz="2800" dirty="0">
                <a:solidFill>
                  <a:schemeClr val="tx1"/>
                </a:solidFill>
              </a:rPr>
              <a:t>因为文件被分散保存到整个磁盘的不同</a:t>
            </a:r>
            <a:r>
              <a:rPr lang="zh-CN" altLang="zh-CN" sz="2800" dirty="0" smtClean="0">
                <a:solidFill>
                  <a:schemeClr val="tx1"/>
                </a:solidFill>
              </a:rPr>
              <a:t>地方形成</a:t>
            </a:r>
            <a:r>
              <a:rPr lang="zh-CN" altLang="zh-CN" sz="2800" dirty="0">
                <a:solidFill>
                  <a:schemeClr val="tx1"/>
                </a:solidFill>
              </a:rPr>
              <a:t>的</a:t>
            </a:r>
            <a:r>
              <a:rPr lang="zh-CN" altLang="zh-CN" sz="2800" dirty="0" smtClean="0">
                <a:solidFill>
                  <a:schemeClr val="tx1"/>
                </a:solidFill>
              </a:rPr>
              <a:t>。磁盘</a:t>
            </a:r>
            <a:r>
              <a:rPr lang="zh-CN" altLang="zh-CN" sz="2800" dirty="0">
                <a:solidFill>
                  <a:schemeClr val="tx1"/>
                </a:solidFill>
              </a:rPr>
              <a:t>碎片整理，就是通过工具对磁盘在长期使用过程中产生的碎片和凌乱文件重新整理，释放出更多的磁盘空间，提高电脑的整体性能和运行速度</a:t>
            </a:r>
            <a:r>
              <a:rPr lang="zh-CN" altLang="zh-CN" sz="2800" dirty="0" smtClean="0">
                <a:solidFill>
                  <a:schemeClr val="tx1"/>
                </a:solidFill>
              </a:rPr>
              <a:t>。</a:t>
            </a:r>
            <a:endParaRPr lang="zh-CN" altLang="zh-CN" sz="2800" dirty="0">
              <a:solidFill>
                <a:schemeClr val="tx1"/>
              </a:solidFill>
            </a:endParaRPr>
          </a:p>
        </p:txBody>
      </p:sp>
      <p:sp>
        <p:nvSpPr>
          <p:cNvPr id="3" name="日期占位符 2"/>
          <p:cNvSpPr>
            <a:spLocks noGrp="1"/>
          </p:cNvSpPr>
          <p:nvPr>
            <p:ph type="dt" sz="half" idx="10"/>
          </p:nvPr>
        </p:nvSpPr>
        <p:spPr/>
        <p:txBody>
          <a:bodyPr/>
          <a:lstStyle/>
          <a:p>
            <a:pPr>
              <a:defRPr/>
            </a:pPr>
            <a:fld id="{8EDA862B-5080-48C5-B7C7-8F7BAD1C9E15}"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系统优化</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35496" y="980728"/>
            <a:ext cx="8136904" cy="1815882"/>
          </a:xfrm>
          <a:prstGeom prst="rect">
            <a:avLst/>
          </a:prstGeom>
          <a:solidFill>
            <a:schemeClr val="accent1">
              <a:lumMod val="20000"/>
              <a:lumOff val="80000"/>
            </a:schemeClr>
          </a:solidFill>
        </p:spPr>
        <p:txBody>
          <a:bodyPr wrap="square">
            <a:spAutoFit/>
          </a:bodyPr>
          <a:lstStyle/>
          <a:p>
            <a:pPr marL="914400" lvl="1" indent="-457200">
              <a:buClr>
                <a:srgbClr val="C00000"/>
              </a:buClr>
              <a:buFont typeface="Wingdings" panose="05000000000000000000" pitchFamily="2" charset="2"/>
              <a:buChar char="l"/>
            </a:pPr>
            <a:r>
              <a:rPr lang="zh-CN" altLang="zh-CN" sz="2800" dirty="0" smtClean="0">
                <a:solidFill>
                  <a:schemeClr val="tx1"/>
                </a:solidFill>
              </a:rPr>
              <a:t>关闭</a:t>
            </a:r>
            <a:r>
              <a:rPr lang="zh-CN" altLang="zh-CN" sz="2800" dirty="0">
                <a:solidFill>
                  <a:schemeClr val="tx1"/>
                </a:solidFill>
              </a:rPr>
              <a:t>开机自动加载程序加速</a:t>
            </a:r>
            <a:r>
              <a:rPr lang="zh-CN" altLang="zh-CN" sz="2800" dirty="0" smtClean="0">
                <a:solidFill>
                  <a:schemeClr val="tx1"/>
                </a:solidFill>
              </a:rPr>
              <a:t>启动</a:t>
            </a:r>
            <a:endParaRPr lang="en-US" altLang="zh-CN" sz="2800" dirty="0" smtClean="0">
              <a:solidFill>
                <a:schemeClr val="tx1"/>
              </a:solidFill>
            </a:endParaRPr>
          </a:p>
          <a:p>
            <a:r>
              <a:rPr lang="en-US" altLang="zh-CN" sz="2800" dirty="0" smtClean="0">
                <a:solidFill>
                  <a:schemeClr val="tx1"/>
                </a:solidFill>
              </a:rPr>
              <a:t>     </a:t>
            </a:r>
            <a:r>
              <a:rPr lang="zh-CN" altLang="zh-CN" sz="2800" dirty="0" smtClean="0">
                <a:solidFill>
                  <a:schemeClr val="tx1"/>
                </a:solidFill>
              </a:rPr>
              <a:t>在</a:t>
            </a:r>
            <a:r>
              <a:rPr lang="zh-CN" altLang="zh-CN" sz="2800" dirty="0">
                <a:solidFill>
                  <a:schemeClr val="tx1"/>
                </a:solidFill>
              </a:rPr>
              <a:t>开始菜单的“搜索栏”中输入“</a:t>
            </a:r>
            <a:r>
              <a:rPr lang="en-US" altLang="zh-CN" sz="2800" dirty="0" err="1">
                <a:solidFill>
                  <a:schemeClr val="tx1"/>
                </a:solidFill>
              </a:rPr>
              <a:t>msconfig</a:t>
            </a:r>
            <a:r>
              <a:rPr lang="zh-CN" altLang="zh-CN" sz="2800" dirty="0">
                <a:solidFill>
                  <a:schemeClr val="tx1"/>
                </a:solidFill>
              </a:rPr>
              <a:t>”，按“回车”键确认，即可打开“系统配置”</a:t>
            </a:r>
            <a:r>
              <a:rPr lang="zh-CN" altLang="zh-CN" sz="2800" dirty="0" smtClean="0">
                <a:solidFill>
                  <a:schemeClr val="tx1"/>
                </a:solidFill>
              </a:rPr>
              <a:t>窗口</a:t>
            </a:r>
            <a:r>
              <a:rPr lang="zh-CN" altLang="en-US" sz="2800" dirty="0" smtClean="0">
                <a:solidFill>
                  <a:schemeClr val="tx1"/>
                </a:solidFill>
              </a:rPr>
              <a:t>，</a:t>
            </a:r>
            <a:r>
              <a:rPr lang="zh-CN" altLang="zh-CN" sz="2800" dirty="0">
                <a:solidFill>
                  <a:schemeClr val="tx1"/>
                </a:solidFill>
              </a:rPr>
              <a:t>切换到“启动”选项卡，取消不需要的启动</a:t>
            </a:r>
            <a:r>
              <a:rPr lang="zh-CN" altLang="zh-CN" sz="2800" dirty="0" smtClean="0">
                <a:solidFill>
                  <a:schemeClr val="tx1"/>
                </a:solidFill>
              </a:rPr>
              <a:t>项</a:t>
            </a:r>
            <a:endParaRPr lang="en-US" altLang="zh-CN" sz="2800" dirty="0" smtClean="0">
              <a:solidFill>
                <a:schemeClr val="tx1"/>
              </a:solidFill>
            </a:endParaRPr>
          </a:p>
        </p:txBody>
      </p:sp>
      <p:sp>
        <p:nvSpPr>
          <p:cNvPr id="3" name="矩形 2"/>
          <p:cNvSpPr/>
          <p:nvPr/>
        </p:nvSpPr>
        <p:spPr>
          <a:xfrm>
            <a:off x="93468" y="2852936"/>
            <a:ext cx="4154496" cy="3539430"/>
          </a:xfrm>
          <a:prstGeom prst="rect">
            <a:avLst/>
          </a:prstGeom>
          <a:solidFill>
            <a:schemeClr val="accent1">
              <a:lumMod val="40000"/>
              <a:lumOff val="60000"/>
            </a:schemeClr>
          </a:solidFill>
        </p:spPr>
        <p:txBody>
          <a:bodyPr wrap="square">
            <a:spAutoFit/>
          </a:bodyPr>
          <a:lstStyle/>
          <a:p>
            <a:pPr marL="914400" lvl="1" indent="-457200">
              <a:buClr>
                <a:srgbClr val="C00000"/>
              </a:buClr>
              <a:buFont typeface="Wingdings" panose="05000000000000000000" pitchFamily="2" charset="2"/>
              <a:buChar char="l"/>
            </a:pPr>
            <a:r>
              <a:rPr lang="zh-CN" altLang="zh-CN" sz="2800" dirty="0" smtClean="0">
                <a:solidFill>
                  <a:schemeClr val="tx1"/>
                </a:solidFill>
              </a:rPr>
              <a:t>采用</a:t>
            </a:r>
            <a:r>
              <a:rPr lang="zh-CN" altLang="zh-CN" sz="2800" dirty="0">
                <a:solidFill>
                  <a:schemeClr val="tx1"/>
                </a:solidFill>
              </a:rPr>
              <a:t>专业优化软件进行系统优化</a:t>
            </a:r>
            <a:endParaRPr lang="zh-CN" altLang="zh-CN" sz="2800" dirty="0">
              <a:solidFill>
                <a:schemeClr val="tx1"/>
              </a:solidFill>
            </a:endParaRPr>
          </a:p>
          <a:p>
            <a:r>
              <a:rPr lang="en-US" altLang="zh-CN" sz="2800" dirty="0" smtClean="0">
                <a:solidFill>
                  <a:schemeClr val="tx1"/>
                </a:solidFill>
              </a:rPr>
              <a:t>     Windows</a:t>
            </a:r>
            <a:r>
              <a:rPr lang="zh-CN" altLang="zh-CN" sz="2800" dirty="0">
                <a:solidFill>
                  <a:schemeClr val="tx1"/>
                </a:solidFill>
              </a:rPr>
              <a:t>优化大师和</a:t>
            </a:r>
            <a:r>
              <a:rPr lang="en-US" altLang="zh-CN" sz="2800" dirty="0">
                <a:solidFill>
                  <a:schemeClr val="tx1"/>
                </a:solidFill>
              </a:rPr>
              <a:t>360</a:t>
            </a:r>
            <a:r>
              <a:rPr lang="zh-CN" altLang="zh-CN" sz="2800" dirty="0">
                <a:solidFill>
                  <a:schemeClr val="tx1"/>
                </a:solidFill>
              </a:rPr>
              <a:t>安全卫士能够为系统提供全面高效并且简便安全的优化、清理和维护手段，使计算机系统始终保持最佳状态。</a:t>
            </a:r>
            <a:endParaRPr lang="zh-CN" altLang="zh-CN" sz="2800" dirty="0">
              <a:solidFill>
                <a:schemeClr val="tx1"/>
              </a:solidFill>
            </a:endParaRPr>
          </a:p>
        </p:txBody>
      </p:sp>
      <p:pic>
        <p:nvPicPr>
          <p:cNvPr id="26626" name="图片 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9972" y="2852936"/>
            <a:ext cx="4716524"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pPr>
              <a:defRPr/>
            </a:pPr>
            <a:fld id="{0CEC2E6B-3276-4C7D-BB88-B2216A1A477A}"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2.1.3  </a:t>
            </a:r>
            <a:r>
              <a:rPr lang="zh-CN" altLang="en-US" sz="3600" dirty="0" smtClean="0">
                <a:solidFill>
                  <a:srgbClr val="990000"/>
                </a:solidFill>
                <a:ea typeface="黑体" panose="02010609060101010101" pitchFamily="49" charset="-122"/>
                <a:sym typeface="华文新魏" panose="02010800040101010101" pitchFamily="2" charset="-122"/>
              </a:rPr>
              <a:t>常用操作系统</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1507" name="Text Box 3"/>
          <p:cNvSpPr txBox="1">
            <a:spLocks noChangeArrowheads="1"/>
          </p:cNvSpPr>
          <p:nvPr/>
        </p:nvSpPr>
        <p:spPr bwMode="auto">
          <a:xfrm>
            <a:off x="1153815" y="1486905"/>
            <a:ext cx="6896695" cy="3416320"/>
          </a:xfrm>
          <a:prstGeom prst="rect">
            <a:avLst/>
          </a:prstGeom>
          <a:solidFill>
            <a:schemeClr val="accent6">
              <a:lumMod val="40000"/>
              <a:lumOff val="60000"/>
            </a:schemeClr>
          </a:solidFill>
          <a:ln>
            <a:noFill/>
          </a:ln>
          <a:effec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571500" indent="-571500">
              <a:lnSpc>
                <a:spcPct val="150000"/>
              </a:lnSpc>
              <a:buClr>
                <a:srgbClr val="C00000"/>
              </a:buClr>
              <a:buFont typeface="Wingdings" panose="05000000000000000000" pitchFamily="2" charset="2"/>
              <a:buChar char="u"/>
            </a:pPr>
            <a:r>
              <a:rPr lang="en-US" altLang="zh-CN" sz="3600" dirty="0" smtClean="0">
                <a:solidFill>
                  <a:srgbClr val="FFC000"/>
                </a:solidFill>
                <a:latin typeface="楷体" panose="02010609060101010101" pitchFamily="49" charset="-122"/>
                <a:ea typeface="楷体" panose="02010609060101010101" pitchFamily="49" charset="-122"/>
              </a:rPr>
              <a:t>Windows</a:t>
            </a:r>
            <a:r>
              <a:rPr lang="zh-CN" altLang="en-US" sz="3600" dirty="0">
                <a:solidFill>
                  <a:srgbClr val="FFC000"/>
                </a:solidFill>
                <a:latin typeface="楷体" panose="02010609060101010101" pitchFamily="49" charset="-122"/>
                <a:ea typeface="楷体" panose="02010609060101010101" pitchFamily="49" charset="-122"/>
              </a:rPr>
              <a:t>系列操作系统</a:t>
            </a:r>
            <a:endParaRPr lang="en-US" altLang="zh-CN" sz="3600" dirty="0">
              <a:solidFill>
                <a:srgbClr val="FFC000"/>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u"/>
            </a:pPr>
            <a:r>
              <a:rPr lang="en-US" altLang="zh-CN" sz="3600" dirty="0" smtClean="0">
                <a:solidFill>
                  <a:schemeClr val="tx1"/>
                </a:solidFill>
                <a:latin typeface="楷体" panose="02010609060101010101" pitchFamily="49" charset="-122"/>
                <a:ea typeface="楷体" panose="02010609060101010101" pitchFamily="49" charset="-122"/>
              </a:rPr>
              <a:t>Unix</a:t>
            </a:r>
            <a:r>
              <a:rPr lang="zh-CN" altLang="en-US" sz="3600" dirty="0">
                <a:solidFill>
                  <a:schemeClr val="tx1"/>
                </a:solidFill>
                <a:latin typeface="楷体" panose="02010609060101010101" pitchFamily="49" charset="-122"/>
                <a:ea typeface="楷体" panose="02010609060101010101" pitchFamily="49" charset="-122"/>
              </a:rPr>
              <a:t>操作系统</a:t>
            </a:r>
            <a:endParaRPr lang="en-US" altLang="zh-CN" sz="3600" dirty="0">
              <a:solidFill>
                <a:schemeClr val="tx1"/>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u"/>
            </a:pPr>
            <a:r>
              <a:rPr lang="en-US" altLang="zh-CN" sz="3600" dirty="0" smtClean="0">
                <a:solidFill>
                  <a:schemeClr val="tx1"/>
                </a:solidFill>
                <a:latin typeface="楷体" panose="02010609060101010101" pitchFamily="49" charset="-122"/>
                <a:ea typeface="楷体" panose="02010609060101010101" pitchFamily="49" charset="-122"/>
              </a:rPr>
              <a:t>Linux</a:t>
            </a:r>
            <a:r>
              <a:rPr lang="zh-CN" altLang="en-US" sz="3600" dirty="0">
                <a:solidFill>
                  <a:schemeClr val="tx1"/>
                </a:solidFill>
                <a:latin typeface="楷体" panose="02010609060101010101" pitchFamily="49" charset="-122"/>
                <a:ea typeface="楷体" panose="02010609060101010101" pitchFamily="49" charset="-122"/>
              </a:rPr>
              <a:t>操作系统</a:t>
            </a:r>
            <a:endParaRPr lang="en-US" altLang="zh-CN" sz="3600" dirty="0">
              <a:solidFill>
                <a:schemeClr val="tx1"/>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u"/>
            </a:pPr>
            <a:r>
              <a:rPr lang="en-US" altLang="zh-CN" sz="3600" dirty="0" smtClean="0">
                <a:solidFill>
                  <a:schemeClr val="tx1"/>
                </a:solidFill>
                <a:latin typeface="楷体" panose="02010609060101010101" pitchFamily="49" charset="-122"/>
                <a:ea typeface="楷体" panose="02010609060101010101" pitchFamily="49" charset="-122"/>
              </a:rPr>
              <a:t>Mac </a:t>
            </a:r>
            <a:r>
              <a:rPr lang="en-US" altLang="zh-CN" sz="3600" dirty="0">
                <a:solidFill>
                  <a:schemeClr val="tx1"/>
                </a:solidFill>
                <a:latin typeface="楷体" panose="02010609060101010101" pitchFamily="49" charset="-122"/>
                <a:ea typeface="楷体" panose="02010609060101010101" pitchFamily="49" charset="-122"/>
              </a:rPr>
              <a:t>OS</a:t>
            </a:r>
            <a:r>
              <a:rPr lang="zh-CN" altLang="en-US" sz="3600" dirty="0" smtClean="0">
                <a:solidFill>
                  <a:schemeClr val="tx1"/>
                </a:solidFill>
                <a:latin typeface="楷体" panose="02010609060101010101" pitchFamily="49" charset="-122"/>
                <a:ea typeface="楷体" panose="02010609060101010101" pitchFamily="49" charset="-122"/>
              </a:rPr>
              <a:t>操作系统</a:t>
            </a:r>
            <a:endParaRPr lang="zh-CN" altLang="en-US" sz="3600" dirty="0">
              <a:solidFill>
                <a:schemeClr val="tx1"/>
              </a:solidFill>
              <a:latin typeface="楷体" panose="02010609060101010101" pitchFamily="49" charset="-122"/>
              <a:ea typeface="楷体" panose="02010609060101010101" pitchFamily="49" charset="-122"/>
            </a:endParaRPr>
          </a:p>
        </p:txBody>
      </p:sp>
      <p:sp>
        <p:nvSpPr>
          <p:cNvPr id="2" name="日期占位符 1"/>
          <p:cNvSpPr>
            <a:spLocks noGrp="1"/>
          </p:cNvSpPr>
          <p:nvPr>
            <p:ph type="dt" sz="half" idx="10"/>
          </p:nvPr>
        </p:nvSpPr>
        <p:spPr/>
        <p:txBody>
          <a:bodyPr/>
          <a:lstStyle/>
          <a:p>
            <a:pPr>
              <a:defRPr/>
            </a:pPr>
            <a:fld id="{776C6382-2CD0-46B2-9965-8C5D106D5684}"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系统</a:t>
            </a:r>
            <a:r>
              <a:rPr lang="zh-CN" altLang="zh-CN" sz="3600" dirty="0">
                <a:solidFill>
                  <a:srgbClr val="990000"/>
                </a:solidFill>
                <a:ea typeface="黑体" panose="02010609060101010101" pitchFamily="49" charset="-122"/>
              </a:rPr>
              <a:t>的备份与还原</a:t>
            </a:r>
            <a:endParaRPr lang="zh-CN" altLang="zh-CN" sz="3600" dirty="0">
              <a:solidFill>
                <a:srgbClr val="990000"/>
              </a:solidFill>
              <a:ea typeface="黑体" panose="02010609060101010101" pitchFamily="49" charset="-122"/>
            </a:endParaRPr>
          </a:p>
        </p:txBody>
      </p:sp>
      <p:sp>
        <p:nvSpPr>
          <p:cNvPr id="3" name="矩形 2"/>
          <p:cNvSpPr/>
          <p:nvPr/>
        </p:nvSpPr>
        <p:spPr>
          <a:xfrm>
            <a:off x="431540" y="1031248"/>
            <a:ext cx="8244916" cy="1569660"/>
          </a:xfrm>
          <a:prstGeom prst="rect">
            <a:avLst/>
          </a:prstGeom>
        </p:spPr>
        <p:txBody>
          <a:bodyPr wrap="square">
            <a:spAutoFit/>
          </a:bodyPr>
          <a:lstStyle/>
          <a:p>
            <a:r>
              <a:rPr lang="en-US" altLang="zh-CN" sz="3200" dirty="0" smtClean="0">
                <a:solidFill>
                  <a:schemeClr val="tx1"/>
                </a:solidFill>
              </a:rPr>
              <a:t>        </a:t>
            </a:r>
            <a:r>
              <a:rPr lang="zh-CN" altLang="zh-CN" sz="3200" dirty="0" smtClean="0">
                <a:solidFill>
                  <a:schemeClr val="tx1"/>
                </a:solidFill>
              </a:rPr>
              <a:t>对于</a:t>
            </a:r>
            <a:r>
              <a:rPr lang="zh-CN" altLang="zh-CN" sz="3200" dirty="0">
                <a:solidFill>
                  <a:schemeClr val="tx1"/>
                </a:solidFill>
              </a:rPr>
              <a:t>操作系统的备份，要合理选择系统的最佳时间来备份。这样可以尽可能的降低损失，节约还原后对系统的整理时间。</a:t>
            </a:r>
            <a:endParaRPr lang="zh-CN" altLang="en-US" sz="3200" dirty="0">
              <a:solidFill>
                <a:schemeClr val="tx1"/>
              </a:solidFill>
            </a:endParaRPr>
          </a:p>
        </p:txBody>
      </p:sp>
      <p:sp>
        <p:nvSpPr>
          <p:cNvPr id="4" name="矩形 3"/>
          <p:cNvSpPr/>
          <p:nvPr/>
        </p:nvSpPr>
        <p:spPr>
          <a:xfrm>
            <a:off x="314440" y="2636912"/>
            <a:ext cx="8614044" cy="3046988"/>
          </a:xfrm>
          <a:prstGeom prst="rect">
            <a:avLst/>
          </a:prstGeom>
        </p:spPr>
        <p:txBody>
          <a:bodyPr wrap="square">
            <a:spAutoFit/>
          </a:bodyPr>
          <a:lstStyle/>
          <a:p>
            <a:r>
              <a:rPr lang="zh-CN" altLang="en-US" sz="3200" dirty="0" smtClean="0">
                <a:solidFill>
                  <a:srgbClr val="C00000"/>
                </a:solidFill>
              </a:rPr>
              <a:t>最佳备份时间</a:t>
            </a:r>
            <a:endParaRPr lang="en-US" altLang="zh-CN" sz="3200" dirty="0" smtClean="0">
              <a:solidFill>
                <a:srgbClr val="C00000"/>
              </a:solidFill>
            </a:endParaRPr>
          </a:p>
          <a:p>
            <a:pPr marL="914400" lvl="1" indent="-457200">
              <a:buClr>
                <a:srgbClr val="FF0000"/>
              </a:buClr>
              <a:buFont typeface="Wingdings" panose="05000000000000000000" pitchFamily="2" charset="2"/>
              <a:buChar char="l"/>
            </a:pPr>
            <a:r>
              <a:rPr lang="zh-CN" altLang="zh-CN" sz="3200" dirty="0" smtClean="0">
                <a:solidFill>
                  <a:schemeClr val="tx1"/>
                </a:solidFill>
              </a:rPr>
              <a:t>刚</a:t>
            </a:r>
            <a:r>
              <a:rPr lang="zh-CN" altLang="zh-CN" sz="3200" dirty="0">
                <a:solidFill>
                  <a:schemeClr val="tx1"/>
                </a:solidFill>
              </a:rPr>
              <a:t>安装完操作系统时，用户可以对系统进行</a:t>
            </a:r>
            <a:r>
              <a:rPr lang="zh-CN" altLang="zh-CN" sz="3200" dirty="0" smtClean="0">
                <a:solidFill>
                  <a:schemeClr val="tx1"/>
                </a:solidFill>
              </a:rPr>
              <a:t>备份</a:t>
            </a:r>
            <a:endParaRPr lang="en-US" altLang="zh-CN" sz="3200" dirty="0" smtClean="0">
              <a:solidFill>
                <a:schemeClr val="tx1"/>
              </a:solidFill>
            </a:endParaRPr>
          </a:p>
          <a:p>
            <a:pPr marL="914400" lvl="1" indent="-457200">
              <a:buClr>
                <a:srgbClr val="FF0000"/>
              </a:buClr>
              <a:buFont typeface="Wingdings" panose="05000000000000000000" pitchFamily="2" charset="2"/>
              <a:buChar char="l"/>
            </a:pPr>
            <a:r>
              <a:rPr lang="zh-CN" altLang="zh-CN" sz="3200" dirty="0" smtClean="0">
                <a:solidFill>
                  <a:schemeClr val="tx1"/>
                </a:solidFill>
              </a:rPr>
              <a:t>安装</a:t>
            </a:r>
            <a:r>
              <a:rPr lang="zh-CN" altLang="zh-CN" sz="3200" dirty="0">
                <a:solidFill>
                  <a:schemeClr val="tx1"/>
                </a:solidFill>
              </a:rPr>
              <a:t>重要软件后，当用户安装了大型、重要软件后，系统良好运行一定</a:t>
            </a:r>
            <a:r>
              <a:rPr lang="zh-CN" altLang="zh-CN" sz="3200" dirty="0" smtClean="0">
                <a:solidFill>
                  <a:schemeClr val="tx1"/>
                </a:solidFill>
              </a:rPr>
              <a:t>时间</a:t>
            </a:r>
            <a:endParaRPr lang="en-US" altLang="zh-CN" sz="3200" dirty="0" smtClean="0">
              <a:solidFill>
                <a:schemeClr val="tx1"/>
              </a:solidFill>
            </a:endParaRPr>
          </a:p>
          <a:p>
            <a:pPr marL="914400" lvl="1" indent="-457200">
              <a:buClr>
                <a:srgbClr val="FF0000"/>
              </a:buClr>
              <a:buFont typeface="Wingdings" panose="05000000000000000000" pitchFamily="2" charset="2"/>
              <a:buChar char="l"/>
            </a:pPr>
            <a:r>
              <a:rPr lang="zh-CN" altLang="zh-CN" sz="3200" dirty="0" smtClean="0">
                <a:solidFill>
                  <a:schemeClr val="tx1"/>
                </a:solidFill>
              </a:rPr>
              <a:t>在</a:t>
            </a:r>
            <a:r>
              <a:rPr lang="zh-CN" altLang="zh-CN" sz="3200" dirty="0">
                <a:solidFill>
                  <a:schemeClr val="tx1"/>
                </a:solidFill>
              </a:rPr>
              <a:t>进行有可能损坏系统的操作之前</a:t>
            </a:r>
            <a:endParaRPr lang="zh-CN" altLang="en-US" sz="3200" dirty="0">
              <a:solidFill>
                <a:schemeClr val="tx1"/>
              </a:solidFill>
            </a:endParaRPr>
          </a:p>
        </p:txBody>
      </p:sp>
      <p:sp>
        <p:nvSpPr>
          <p:cNvPr id="2" name="日期占位符 1"/>
          <p:cNvSpPr>
            <a:spLocks noGrp="1"/>
          </p:cNvSpPr>
          <p:nvPr>
            <p:ph type="dt" sz="half" idx="10"/>
          </p:nvPr>
        </p:nvSpPr>
        <p:spPr/>
        <p:txBody>
          <a:bodyPr/>
          <a:lstStyle/>
          <a:p>
            <a:pPr>
              <a:defRPr/>
            </a:pPr>
            <a:fld id="{F1BDE849-6B90-4683-A69C-3B568D90F796}"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备份系统</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43011" y="967371"/>
            <a:ext cx="5843266" cy="769441"/>
          </a:xfrm>
          <a:prstGeom prst="rect">
            <a:avLst/>
          </a:prstGeom>
        </p:spPr>
        <p:txBody>
          <a:bodyPr wrap="none">
            <a:spAutoFit/>
          </a:bodyPr>
          <a:lstStyle/>
          <a:p>
            <a:r>
              <a:rPr lang="zh-CN" altLang="zh-CN" sz="4400" dirty="0">
                <a:solidFill>
                  <a:schemeClr val="accent6"/>
                </a:solidFill>
              </a:rPr>
              <a:t>使用系统工具备份系统</a:t>
            </a:r>
            <a:endParaRPr lang="zh-CN" altLang="en-US" sz="4400" dirty="0">
              <a:solidFill>
                <a:schemeClr val="accent6"/>
              </a:solidFill>
            </a:endParaRPr>
          </a:p>
        </p:txBody>
      </p:sp>
      <p:sp>
        <p:nvSpPr>
          <p:cNvPr id="3" name="矩形 2"/>
          <p:cNvSpPr/>
          <p:nvPr/>
        </p:nvSpPr>
        <p:spPr>
          <a:xfrm>
            <a:off x="282966" y="1858180"/>
            <a:ext cx="3856986" cy="2554545"/>
          </a:xfrm>
          <a:prstGeom prst="rect">
            <a:avLst/>
          </a:prstGeom>
          <a:solidFill>
            <a:schemeClr val="accent1">
              <a:lumMod val="20000"/>
              <a:lumOff val="80000"/>
            </a:schemeClr>
          </a:solidFill>
        </p:spPr>
        <p:txBody>
          <a:bodyPr wrap="square">
            <a:spAutoFit/>
          </a:bodyPr>
          <a:lstStyle/>
          <a:p>
            <a:r>
              <a:rPr lang="en-US" altLang="zh-CN" sz="3200" dirty="0">
                <a:solidFill>
                  <a:schemeClr val="tx1"/>
                </a:solidFill>
              </a:rPr>
              <a:t> (1) </a:t>
            </a:r>
            <a:r>
              <a:rPr lang="zh-CN" altLang="zh-CN" sz="3200" dirty="0">
                <a:solidFill>
                  <a:schemeClr val="tx1"/>
                </a:solidFill>
              </a:rPr>
              <a:t>创建系统还</a:t>
            </a:r>
            <a:r>
              <a:rPr lang="zh-CN" altLang="zh-CN" sz="3200" dirty="0" smtClean="0">
                <a:solidFill>
                  <a:schemeClr val="tx1"/>
                </a:solidFill>
              </a:rPr>
              <a:t>原点</a:t>
            </a:r>
            <a:endParaRPr lang="en-US" altLang="zh-CN" sz="3200" dirty="0" smtClean="0">
              <a:solidFill>
                <a:schemeClr val="tx1"/>
              </a:solidFill>
            </a:endParaRPr>
          </a:p>
          <a:p>
            <a:endParaRPr lang="en-US" altLang="zh-CN" sz="3200" dirty="0">
              <a:solidFill>
                <a:schemeClr val="tx1"/>
              </a:solidFill>
            </a:endParaRPr>
          </a:p>
          <a:p>
            <a:r>
              <a:rPr lang="zh-CN" altLang="zh-CN" sz="3200" dirty="0" smtClean="0">
                <a:solidFill>
                  <a:schemeClr val="tx1"/>
                </a:solidFill>
              </a:rPr>
              <a:t>“开始”</a:t>
            </a:r>
            <a:r>
              <a:rPr lang="en-US" altLang="zh-CN" sz="3200" dirty="0" smtClean="0">
                <a:solidFill>
                  <a:schemeClr val="tx1"/>
                </a:solidFill>
              </a:rPr>
              <a:t>-</a:t>
            </a:r>
            <a:r>
              <a:rPr lang="zh-CN" altLang="zh-CN" sz="3200" dirty="0" smtClean="0">
                <a:solidFill>
                  <a:schemeClr val="tx1"/>
                </a:solidFill>
              </a:rPr>
              <a:t>“附件”</a:t>
            </a:r>
            <a:r>
              <a:rPr lang="en-US" altLang="zh-CN" sz="3200" dirty="0" smtClean="0">
                <a:solidFill>
                  <a:schemeClr val="tx1"/>
                </a:solidFill>
              </a:rPr>
              <a:t>-</a:t>
            </a:r>
            <a:r>
              <a:rPr lang="zh-CN" altLang="zh-CN" sz="3200" dirty="0" smtClean="0">
                <a:solidFill>
                  <a:schemeClr val="tx1"/>
                </a:solidFill>
              </a:rPr>
              <a:t>“系统工具”</a:t>
            </a:r>
            <a:r>
              <a:rPr lang="en-US" altLang="zh-CN" sz="3200" dirty="0" smtClean="0">
                <a:solidFill>
                  <a:schemeClr val="tx1"/>
                </a:solidFill>
              </a:rPr>
              <a:t>-</a:t>
            </a:r>
            <a:r>
              <a:rPr lang="zh-CN" altLang="zh-CN" sz="3200" dirty="0">
                <a:solidFill>
                  <a:schemeClr val="tx1"/>
                </a:solidFill>
              </a:rPr>
              <a:t>“系统还原”</a:t>
            </a:r>
            <a:endParaRPr lang="zh-CN" altLang="zh-CN" sz="3200" dirty="0">
              <a:solidFill>
                <a:schemeClr val="tx1"/>
              </a:solidFill>
            </a:endParaRPr>
          </a:p>
        </p:txBody>
      </p:sp>
      <p:pic>
        <p:nvPicPr>
          <p:cNvPr id="27650" name="图片 1"/>
          <p:cNvPicPr>
            <a:picLocks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283968" y="1858180"/>
            <a:ext cx="4716524" cy="487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9035" y="4487632"/>
            <a:ext cx="3916921" cy="1569660"/>
          </a:xfrm>
          <a:prstGeom prst="rect">
            <a:avLst/>
          </a:prstGeom>
          <a:solidFill>
            <a:schemeClr val="accent5">
              <a:lumMod val="40000"/>
              <a:lumOff val="60000"/>
            </a:schemeClr>
          </a:solidFill>
        </p:spPr>
        <p:txBody>
          <a:bodyPr wrap="square">
            <a:spAutoFit/>
          </a:bodyPr>
          <a:lstStyle/>
          <a:p>
            <a:r>
              <a:rPr lang="zh-CN" altLang="zh-CN" sz="2400" dirty="0" smtClean="0">
                <a:solidFill>
                  <a:srgbClr val="FF0000"/>
                </a:solidFill>
              </a:rPr>
              <a:t>创建多</a:t>
            </a:r>
            <a:r>
              <a:rPr lang="zh-CN" altLang="zh-CN" sz="2400" dirty="0">
                <a:solidFill>
                  <a:srgbClr val="FF0000"/>
                </a:solidFill>
              </a:rPr>
              <a:t>个还</a:t>
            </a:r>
            <a:r>
              <a:rPr lang="zh-CN" altLang="zh-CN" sz="2400" dirty="0" smtClean="0">
                <a:solidFill>
                  <a:srgbClr val="FF0000"/>
                </a:solidFill>
              </a:rPr>
              <a:t>原点会</a:t>
            </a:r>
            <a:r>
              <a:rPr lang="zh-CN" altLang="zh-CN" sz="2400" dirty="0">
                <a:solidFill>
                  <a:srgbClr val="FF0000"/>
                </a:solidFill>
              </a:rPr>
              <a:t>大量占用磁盘空间。建议用户适当建立还原点，也可将以前创建的不再需要的还原点删除。</a:t>
            </a:r>
            <a:endParaRPr lang="zh-CN" altLang="zh-CN" sz="2400" dirty="0">
              <a:solidFill>
                <a:srgbClr val="FF0000"/>
              </a:solidFill>
            </a:endParaRPr>
          </a:p>
        </p:txBody>
      </p:sp>
      <p:sp>
        <p:nvSpPr>
          <p:cNvPr id="5" name="日期占位符 4"/>
          <p:cNvSpPr>
            <a:spLocks noGrp="1"/>
          </p:cNvSpPr>
          <p:nvPr>
            <p:ph type="dt" sz="half" idx="10"/>
          </p:nvPr>
        </p:nvSpPr>
        <p:spPr/>
        <p:txBody>
          <a:bodyPr/>
          <a:lstStyle/>
          <a:p>
            <a:pPr>
              <a:defRPr/>
            </a:pPr>
            <a:fld id="{B85DB94B-3B4E-4BC7-853E-024D9E0D7D34}" type="datetime1">
              <a:rPr lang="zh-CN" altLang="en-US" smtClean="0"/>
            </a:fld>
            <a:endParaRPr lang="zh-CN" altLang="en-US"/>
          </a:p>
        </p:txBody>
      </p:sp>
      <p:sp>
        <p:nvSpPr>
          <p:cNvPr id="6" name="灯片编号占位符 5"/>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rPr>
              <a:t>  </a:t>
            </a:r>
            <a:r>
              <a:rPr lang="zh-CN" altLang="zh-CN" sz="3600" dirty="0" smtClean="0">
                <a:solidFill>
                  <a:srgbClr val="990000"/>
                </a:solidFill>
                <a:ea typeface="黑体" panose="02010609060101010101" pitchFamily="49" charset="-122"/>
              </a:rPr>
              <a:t>利用</a:t>
            </a:r>
            <a:r>
              <a:rPr lang="zh-CN" altLang="zh-CN" sz="3600" dirty="0">
                <a:solidFill>
                  <a:srgbClr val="990000"/>
                </a:solidFill>
                <a:ea typeface="黑体" panose="02010609060101010101" pitchFamily="49" charset="-122"/>
              </a:rPr>
              <a:t>系统还原点恢复系统</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矩形 1"/>
          <p:cNvSpPr/>
          <p:nvPr/>
        </p:nvSpPr>
        <p:spPr>
          <a:xfrm>
            <a:off x="199425" y="1340768"/>
            <a:ext cx="4192555" cy="4031873"/>
          </a:xfrm>
          <a:prstGeom prst="rect">
            <a:avLst/>
          </a:prstGeom>
          <a:solidFill>
            <a:schemeClr val="accent1">
              <a:lumMod val="40000"/>
              <a:lumOff val="60000"/>
            </a:schemeClr>
          </a:solidFill>
        </p:spPr>
        <p:txBody>
          <a:bodyPr wrap="square">
            <a:spAutoFit/>
          </a:bodyPr>
          <a:lstStyle/>
          <a:p>
            <a:r>
              <a:rPr lang="en-US" altLang="zh-CN" sz="3200" dirty="0" smtClean="0">
                <a:solidFill>
                  <a:schemeClr val="tx1"/>
                </a:solidFill>
              </a:rPr>
              <a:t>        </a:t>
            </a:r>
            <a:r>
              <a:rPr lang="zh-CN" altLang="zh-CN" sz="3200" dirty="0" smtClean="0">
                <a:solidFill>
                  <a:schemeClr val="tx1"/>
                </a:solidFill>
              </a:rPr>
              <a:t>在</a:t>
            </a:r>
            <a:r>
              <a:rPr lang="zh-CN" altLang="zh-CN" sz="3200" dirty="0">
                <a:solidFill>
                  <a:schemeClr val="tx1"/>
                </a:solidFill>
              </a:rPr>
              <a:t>“系统还原”命令下选择“还原系统文件和设置”，在“系统还原”对话框中选择一个还原的时间点</a:t>
            </a:r>
            <a:r>
              <a:rPr lang="zh-CN" altLang="zh-CN" sz="3200" dirty="0" smtClean="0">
                <a:solidFill>
                  <a:schemeClr val="tx1"/>
                </a:solidFill>
              </a:rPr>
              <a:t>，单击</a:t>
            </a:r>
            <a:r>
              <a:rPr lang="zh-CN" altLang="zh-CN" sz="3200" dirty="0">
                <a:solidFill>
                  <a:schemeClr val="tx1"/>
                </a:solidFill>
              </a:rPr>
              <a:t>“下一步”按钮，可对系统进行还原</a:t>
            </a:r>
            <a:endParaRPr lang="zh-CN" altLang="en-US" sz="3200" dirty="0">
              <a:solidFill>
                <a:schemeClr val="tx1"/>
              </a:solidFill>
            </a:endParaRPr>
          </a:p>
        </p:txBody>
      </p:sp>
      <p:pic>
        <p:nvPicPr>
          <p:cNvPr id="28674" name="图片 1"/>
          <p:cNvPicPr>
            <a:picLocks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507793" y="1268760"/>
            <a:ext cx="4384687" cy="47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pPr>
              <a:defRPr/>
            </a:pPr>
            <a:fld id="{A46D449A-458D-4AAA-9F50-8E5EA3C130D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52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23D03175-2302-4BB3-8A30-45460EE2A7C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2.1.4  </a:t>
            </a:r>
            <a:r>
              <a:rPr lang="zh-CN" altLang="en-US" sz="3600" dirty="0">
                <a:solidFill>
                  <a:srgbClr val="990000"/>
                </a:solidFill>
                <a:ea typeface="黑体" panose="02010609060101010101" pitchFamily="49" charset="-122"/>
                <a:sym typeface="华文新魏" panose="02010800040101010101" pitchFamily="2" charset="-122"/>
              </a:rPr>
              <a:t>操作系统功能</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6387" name="Text Box 3"/>
          <p:cNvSpPr txBox="1">
            <a:spLocks noChangeArrowheads="1"/>
          </p:cNvSpPr>
          <p:nvPr/>
        </p:nvSpPr>
        <p:spPr bwMode="auto">
          <a:xfrm>
            <a:off x="879921" y="1341923"/>
            <a:ext cx="3620071" cy="4247317"/>
          </a:xfrm>
          <a:prstGeom prst="rect">
            <a:avLst/>
          </a:prstGeom>
          <a:solidFill>
            <a:schemeClr val="accent6">
              <a:lumMod val="20000"/>
              <a:lumOff val="80000"/>
            </a:schemeClr>
          </a:solidFill>
          <a:ln>
            <a:noFill/>
          </a:ln>
          <a:effec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571500" indent="-571500">
              <a:lnSpc>
                <a:spcPct val="150000"/>
              </a:lnSpc>
              <a:buClr>
                <a:srgbClr val="C00000"/>
              </a:buClr>
              <a:buFont typeface="Wingdings" panose="05000000000000000000" pitchFamily="2" charset="2"/>
              <a:buChar char="l"/>
            </a:pPr>
            <a:r>
              <a:rPr lang="zh-CN" altLang="en-US" sz="3600" dirty="0" smtClean="0">
                <a:solidFill>
                  <a:schemeClr val="tx1"/>
                </a:solidFill>
                <a:latin typeface="楷体" panose="02010609060101010101" pitchFamily="49" charset="-122"/>
                <a:ea typeface="楷体" panose="02010609060101010101" pitchFamily="49" charset="-122"/>
              </a:rPr>
              <a:t>处理机</a:t>
            </a:r>
            <a:r>
              <a:rPr lang="zh-CN" altLang="en-US" sz="3600" dirty="0">
                <a:solidFill>
                  <a:schemeClr val="tx1"/>
                </a:solidFill>
                <a:latin typeface="楷体" panose="02010609060101010101" pitchFamily="49" charset="-122"/>
                <a:ea typeface="楷体" panose="02010609060101010101" pitchFamily="49" charset="-122"/>
              </a:rPr>
              <a:t>功能</a:t>
            </a:r>
            <a:endParaRPr lang="zh-CN" altLang="en-US" sz="3600" dirty="0">
              <a:solidFill>
                <a:schemeClr val="tx1"/>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l"/>
            </a:pPr>
            <a:r>
              <a:rPr lang="zh-CN" altLang="en-US" sz="3600" dirty="0" smtClean="0">
                <a:solidFill>
                  <a:schemeClr val="tx1"/>
                </a:solidFill>
                <a:latin typeface="楷体" panose="02010609060101010101" pitchFamily="49" charset="-122"/>
                <a:ea typeface="楷体" panose="02010609060101010101" pitchFamily="49" charset="-122"/>
              </a:rPr>
              <a:t>作业</a:t>
            </a:r>
            <a:r>
              <a:rPr lang="zh-CN" altLang="en-US" sz="3600" dirty="0">
                <a:solidFill>
                  <a:schemeClr val="tx1"/>
                </a:solidFill>
                <a:latin typeface="楷体" panose="02010609060101010101" pitchFamily="49" charset="-122"/>
                <a:ea typeface="楷体" panose="02010609060101010101" pitchFamily="49" charset="-122"/>
              </a:rPr>
              <a:t>功能</a:t>
            </a:r>
            <a:endParaRPr lang="zh-CN" altLang="en-US" sz="3600" dirty="0">
              <a:solidFill>
                <a:schemeClr val="tx1"/>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l"/>
            </a:pPr>
            <a:r>
              <a:rPr lang="zh-CN" altLang="en-US" sz="3600" dirty="0" smtClean="0">
                <a:solidFill>
                  <a:schemeClr val="tx1"/>
                </a:solidFill>
                <a:latin typeface="楷体" panose="02010609060101010101" pitchFamily="49" charset="-122"/>
                <a:ea typeface="楷体" panose="02010609060101010101" pitchFamily="49" charset="-122"/>
              </a:rPr>
              <a:t>存储</a:t>
            </a:r>
            <a:r>
              <a:rPr lang="zh-CN" altLang="en-US" sz="3600" dirty="0">
                <a:solidFill>
                  <a:schemeClr val="tx1"/>
                </a:solidFill>
                <a:latin typeface="楷体" panose="02010609060101010101" pitchFamily="49" charset="-122"/>
                <a:ea typeface="楷体" panose="02010609060101010101" pitchFamily="49" charset="-122"/>
              </a:rPr>
              <a:t>功能</a:t>
            </a:r>
            <a:endParaRPr lang="zh-CN" altLang="en-US" sz="3600" dirty="0">
              <a:solidFill>
                <a:schemeClr val="tx1"/>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l"/>
            </a:pPr>
            <a:r>
              <a:rPr lang="zh-CN" altLang="en-US" sz="3600" dirty="0" smtClean="0">
                <a:solidFill>
                  <a:schemeClr val="tx1"/>
                </a:solidFill>
                <a:latin typeface="楷体" panose="02010609060101010101" pitchFamily="49" charset="-122"/>
                <a:ea typeface="楷体" panose="02010609060101010101" pitchFamily="49" charset="-122"/>
              </a:rPr>
              <a:t>设备管理</a:t>
            </a:r>
            <a:endParaRPr lang="zh-CN" altLang="en-US" sz="3600" dirty="0">
              <a:solidFill>
                <a:schemeClr val="tx1"/>
              </a:solidFill>
              <a:latin typeface="楷体" panose="02010609060101010101" pitchFamily="49" charset="-122"/>
              <a:ea typeface="楷体" panose="02010609060101010101" pitchFamily="49" charset="-122"/>
            </a:endParaRPr>
          </a:p>
          <a:p>
            <a:pPr marL="571500" indent="-571500">
              <a:lnSpc>
                <a:spcPct val="150000"/>
              </a:lnSpc>
              <a:buClr>
                <a:srgbClr val="C00000"/>
              </a:buClr>
              <a:buFont typeface="Wingdings" panose="05000000000000000000" pitchFamily="2" charset="2"/>
              <a:buChar char="l"/>
            </a:pPr>
            <a:r>
              <a:rPr lang="zh-CN" altLang="en-US" sz="3600" dirty="0" smtClean="0">
                <a:solidFill>
                  <a:schemeClr val="tx1"/>
                </a:solidFill>
                <a:latin typeface="楷体" panose="02010609060101010101" pitchFamily="49" charset="-122"/>
                <a:ea typeface="楷体" panose="02010609060101010101" pitchFamily="49" charset="-122"/>
              </a:rPr>
              <a:t>文件管理</a:t>
            </a:r>
            <a:endParaRPr lang="zh-CN" altLang="en-US" sz="3600" dirty="0">
              <a:solidFill>
                <a:schemeClr val="tx1"/>
              </a:solidFill>
              <a:latin typeface="楷体" panose="02010609060101010101" pitchFamily="49" charset="-122"/>
              <a:ea typeface="楷体" panose="02010609060101010101" pitchFamily="49" charset="-122"/>
            </a:endParaRPr>
          </a:p>
        </p:txBody>
      </p:sp>
      <p:pic>
        <p:nvPicPr>
          <p:cNvPr id="16388" name="Picture 3" descr="j019538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32040" y="2207996"/>
            <a:ext cx="273685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DD00282C-351E-4232-9CF4-DA66FB673FAE}"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508" y="571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rPr>
              <a:t>  2.2  Windows </a:t>
            </a:r>
            <a:r>
              <a:rPr lang="en-US" altLang="zh-CN" sz="3600" dirty="0">
                <a:solidFill>
                  <a:srgbClr val="990000"/>
                </a:solidFill>
                <a:ea typeface="黑体" panose="02010609060101010101" pitchFamily="49" charset="-122"/>
              </a:rPr>
              <a:t>7 </a:t>
            </a:r>
            <a:r>
              <a:rPr lang="zh-CN" altLang="en-US" sz="3600" dirty="0" smtClean="0">
                <a:solidFill>
                  <a:srgbClr val="990000"/>
                </a:solidFill>
                <a:ea typeface="黑体" panose="02010609060101010101" pitchFamily="49" charset="-122"/>
              </a:rPr>
              <a:t>概述</a:t>
            </a:r>
            <a:endParaRPr lang="en-US" altLang="zh-CN" sz="3600" dirty="0">
              <a:solidFill>
                <a:srgbClr val="990000"/>
              </a:solidFill>
              <a:ea typeface="黑体" panose="02010609060101010101" pitchFamily="49" charset="-122"/>
            </a:endParaRPr>
          </a:p>
        </p:txBody>
      </p:sp>
      <p:pic>
        <p:nvPicPr>
          <p:cNvPr id="23556" name="Picture 2" descr="D:\PPT Material\Artwork_Imagery\Shapes and Graphics\Newpaper Headline\headline 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1647" y="5741963"/>
            <a:ext cx="37623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D:\PPT Material\Artwork_Imagery\Shapes and Graphics\circular shapes\Circle\gel corner jelly circles.png"/>
          <p:cNvPicPr>
            <a:picLocks noChangeAspect="1" noChangeArrowheads="1"/>
          </p:cNvPicPr>
          <p:nvPr/>
        </p:nvPicPr>
        <p:blipFill>
          <a:blip r:embed="rId2"/>
          <a:srcRect/>
          <a:stretch>
            <a:fillRect/>
          </a:stretch>
        </p:blipFill>
        <p:spPr bwMode="auto">
          <a:xfrm rot="10800000" flipV="1">
            <a:off x="52517" y="1207684"/>
            <a:ext cx="5112570" cy="51736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49992" y="3727403"/>
            <a:ext cx="1370888"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家庭高级版</a:t>
            </a:r>
            <a:endParaRPr 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12556" y="4633890"/>
            <a:ext cx="1370888"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家庭普通版</a:t>
            </a:r>
            <a:endParaRPr 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1695703" y="2656575"/>
            <a:ext cx="896399"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专业版</a:t>
            </a:r>
            <a:endParaRPr 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10" name="TextBox 9"/>
          <p:cNvSpPr txBox="1"/>
          <p:nvPr/>
        </p:nvSpPr>
        <p:spPr>
          <a:xfrm>
            <a:off x="1996732" y="1782026"/>
            <a:ext cx="896399"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旗舰版</a:t>
            </a:r>
            <a:endParaRPr 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pic>
        <p:nvPicPr>
          <p:cNvPr id="11" name="图片 4" descr="Windows7_h_rg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134" y="5348263"/>
            <a:ext cx="16065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6"/>
          <p:cNvCxnSpPr>
            <a:stCxn id="8" idx="2"/>
          </p:cNvCxnSpPr>
          <p:nvPr/>
        </p:nvCxnSpPr>
        <p:spPr>
          <a:xfrm>
            <a:off x="1097347" y="5003775"/>
            <a:ext cx="3851275" cy="0"/>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9"/>
          <p:cNvCxnSpPr>
            <a:stCxn id="7" idx="2"/>
          </p:cNvCxnSpPr>
          <p:nvPr/>
        </p:nvCxnSpPr>
        <p:spPr>
          <a:xfrm>
            <a:off x="2135572" y="4097313"/>
            <a:ext cx="2813050" cy="0"/>
          </a:xfrm>
          <a:prstGeom prst="line">
            <a:avLst/>
          </a:prstGeom>
          <a:ln w="28575">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20"/>
          <p:cNvCxnSpPr>
            <a:stCxn id="9" idx="2"/>
          </p:cNvCxnSpPr>
          <p:nvPr/>
        </p:nvCxnSpPr>
        <p:spPr>
          <a:xfrm>
            <a:off x="2143509" y="3025750"/>
            <a:ext cx="2809875" cy="0"/>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21"/>
          <p:cNvCxnSpPr>
            <a:stCxn id="10" idx="2"/>
          </p:cNvCxnSpPr>
          <p:nvPr/>
        </p:nvCxnSpPr>
        <p:spPr>
          <a:xfrm>
            <a:off x="2445134" y="2151038"/>
            <a:ext cx="250348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3567" name="TextBox 15"/>
          <p:cNvSpPr txBox="1">
            <a:spLocks noChangeArrowheads="1"/>
          </p:cNvSpPr>
          <p:nvPr/>
        </p:nvSpPr>
        <p:spPr bwMode="auto">
          <a:xfrm>
            <a:off x="5631247" y="4879950"/>
            <a:ext cx="3297237" cy="646113"/>
          </a:xfrm>
          <a:prstGeom prst="rect">
            <a:avLst/>
          </a:prstGeom>
          <a:solidFill>
            <a:schemeClr val="accent6">
              <a:lumMod val="20000"/>
              <a:lumOff val="80000"/>
            </a:schemeClr>
          </a:solidFill>
          <a:ln>
            <a:noFill/>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1200" dirty="0">
                <a:solidFill>
                  <a:schemeClr val="tx1"/>
                </a:solidFill>
              </a:rPr>
              <a:t>Windows 7</a:t>
            </a:r>
            <a:r>
              <a:rPr lang="zh-CN" altLang="en-US" sz="1200" dirty="0">
                <a:solidFill>
                  <a:schemeClr val="tx1"/>
                </a:solidFill>
              </a:rPr>
              <a:t>家庭普通版：</a:t>
            </a:r>
            <a:endParaRPr lang="en-US" altLang="zh-CN" sz="1200" dirty="0">
              <a:solidFill>
                <a:schemeClr val="tx1"/>
              </a:solidFill>
            </a:endParaRPr>
          </a:p>
          <a:p>
            <a:r>
              <a:rPr lang="zh-CN" altLang="en-US" sz="1200" dirty="0">
                <a:solidFill>
                  <a:schemeClr val="tx1"/>
                </a:solidFill>
              </a:rPr>
              <a:t>是针对使用经济型电脑用户的入门级版本，用于访问互联网并运行基本的办公软件。</a:t>
            </a:r>
            <a:endParaRPr lang="zh-CN" altLang="en-US" sz="1200" dirty="0">
              <a:solidFill>
                <a:schemeClr val="tx1"/>
              </a:solidFill>
            </a:endParaRPr>
          </a:p>
        </p:txBody>
      </p:sp>
      <p:sp>
        <p:nvSpPr>
          <p:cNvPr id="23568" name="TextBox 16"/>
          <p:cNvSpPr txBox="1">
            <a:spLocks noChangeArrowheads="1"/>
          </p:cNvSpPr>
          <p:nvPr/>
        </p:nvSpPr>
        <p:spPr bwMode="auto">
          <a:xfrm>
            <a:off x="5631247" y="3903638"/>
            <a:ext cx="3297237" cy="830262"/>
          </a:xfrm>
          <a:prstGeom prst="rect">
            <a:avLst/>
          </a:prstGeom>
          <a:solidFill>
            <a:schemeClr val="accent6">
              <a:lumMod val="20000"/>
              <a:lumOff val="80000"/>
            </a:schemeClr>
          </a:solidFill>
          <a:ln>
            <a:noFill/>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1200" dirty="0">
                <a:solidFill>
                  <a:schemeClr val="tx1"/>
                </a:solidFill>
              </a:rPr>
              <a:t>Windows 7</a:t>
            </a:r>
            <a:r>
              <a:rPr lang="zh-CN" altLang="en-US" sz="1200" dirty="0">
                <a:solidFill>
                  <a:schemeClr val="tx1"/>
                </a:solidFill>
              </a:rPr>
              <a:t>家庭高级版：</a:t>
            </a:r>
            <a:endParaRPr lang="en-US" altLang="zh-CN" sz="1200" dirty="0">
              <a:solidFill>
                <a:schemeClr val="tx1"/>
              </a:solidFill>
            </a:endParaRPr>
          </a:p>
          <a:p>
            <a:r>
              <a:rPr lang="zh-CN" altLang="en-US" sz="1200" dirty="0">
                <a:solidFill>
                  <a:schemeClr val="tx1"/>
                </a:solidFill>
              </a:rPr>
              <a:t>是针对个人用户的主流版本，提供了基于最新硬件设备的全部功能，易于联网，并提供丰富的视觉体验环境。</a:t>
            </a:r>
            <a:endParaRPr lang="zh-CN" altLang="en-US" sz="1200" dirty="0">
              <a:solidFill>
                <a:schemeClr val="tx1"/>
              </a:solidFill>
            </a:endParaRPr>
          </a:p>
        </p:txBody>
      </p:sp>
      <p:sp>
        <p:nvSpPr>
          <p:cNvPr id="23569" name="TextBox 17"/>
          <p:cNvSpPr txBox="1">
            <a:spLocks noChangeArrowheads="1"/>
          </p:cNvSpPr>
          <p:nvPr/>
        </p:nvSpPr>
        <p:spPr bwMode="auto">
          <a:xfrm>
            <a:off x="5631247" y="2763813"/>
            <a:ext cx="3297237" cy="1016000"/>
          </a:xfrm>
          <a:prstGeom prst="rect">
            <a:avLst/>
          </a:prstGeom>
          <a:solidFill>
            <a:schemeClr val="accent6">
              <a:lumMod val="20000"/>
              <a:lumOff val="80000"/>
            </a:schemeClr>
          </a:solidFill>
          <a:ln>
            <a:noFill/>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1200" dirty="0">
                <a:solidFill>
                  <a:schemeClr val="tx1"/>
                </a:solidFill>
              </a:rPr>
              <a:t>Windows 7</a:t>
            </a:r>
            <a:r>
              <a:rPr lang="zh-CN" altLang="en-US" sz="1200" dirty="0">
                <a:solidFill>
                  <a:schemeClr val="tx1"/>
                </a:solidFill>
              </a:rPr>
              <a:t>专业版：</a:t>
            </a:r>
            <a:endParaRPr lang="en-US" altLang="zh-CN" sz="1200" dirty="0">
              <a:solidFill>
                <a:schemeClr val="tx1"/>
              </a:solidFill>
            </a:endParaRPr>
          </a:p>
          <a:p>
            <a:r>
              <a:rPr lang="zh-CN" altLang="en-US" sz="1200" dirty="0">
                <a:solidFill>
                  <a:schemeClr val="tx1"/>
                </a:solidFill>
              </a:rPr>
              <a:t>适合于小型企业及家庭办公的商业用户使用。面向拥有多台电脑或服务器的企业用户，它所包含的功能特性可以满足企业高级联网、备份和安全等需求。</a:t>
            </a:r>
            <a:endParaRPr lang="zh-CN" altLang="en-US" sz="1200" dirty="0">
              <a:solidFill>
                <a:schemeClr val="tx1"/>
              </a:solidFill>
            </a:endParaRPr>
          </a:p>
        </p:txBody>
      </p:sp>
      <p:sp>
        <p:nvSpPr>
          <p:cNvPr id="23570" name="TextBox 18"/>
          <p:cNvSpPr txBox="1">
            <a:spLocks noChangeArrowheads="1"/>
          </p:cNvSpPr>
          <p:nvPr/>
        </p:nvSpPr>
        <p:spPr bwMode="auto">
          <a:xfrm>
            <a:off x="5631247" y="1889100"/>
            <a:ext cx="3297237" cy="831850"/>
          </a:xfrm>
          <a:prstGeom prst="rect">
            <a:avLst/>
          </a:prstGeom>
          <a:solidFill>
            <a:schemeClr val="accent6">
              <a:lumMod val="20000"/>
              <a:lumOff val="80000"/>
            </a:schemeClr>
          </a:solidFill>
          <a:ln>
            <a:noFill/>
          </a:ln>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1200" dirty="0">
                <a:solidFill>
                  <a:schemeClr val="tx1"/>
                </a:solidFill>
              </a:rPr>
              <a:t>Windows 7</a:t>
            </a:r>
            <a:r>
              <a:rPr lang="zh-CN" altLang="en-US" sz="1200" dirty="0">
                <a:solidFill>
                  <a:schemeClr val="tx1"/>
                </a:solidFill>
              </a:rPr>
              <a:t>旗舰版：</a:t>
            </a:r>
            <a:endParaRPr lang="en-US" altLang="zh-CN" sz="1200" dirty="0">
              <a:solidFill>
                <a:schemeClr val="tx1"/>
              </a:solidFill>
            </a:endParaRPr>
          </a:p>
          <a:p>
            <a:r>
              <a:rPr lang="zh-CN" altLang="en-US" sz="1200" dirty="0">
                <a:solidFill>
                  <a:schemeClr val="tx1"/>
                </a:solidFill>
              </a:rPr>
              <a:t>是针对大中型企业和电脑爱好者的最佳版本，功能最全</a:t>
            </a:r>
            <a:r>
              <a:rPr lang="en-US" altLang="zh-CN" sz="1200" dirty="0">
                <a:solidFill>
                  <a:schemeClr val="tx1"/>
                </a:solidFill>
              </a:rPr>
              <a:t>,</a:t>
            </a:r>
            <a:r>
              <a:rPr lang="zh-CN" altLang="en-US" sz="1200" dirty="0">
                <a:solidFill>
                  <a:schemeClr val="tx1"/>
                </a:solidFill>
              </a:rPr>
              <a:t>在专业版上新增了</a:t>
            </a:r>
            <a:r>
              <a:rPr lang="en-US" altLang="zh-CN" sz="1200" dirty="0" err="1">
                <a:solidFill>
                  <a:schemeClr val="tx1"/>
                </a:solidFill>
              </a:rPr>
              <a:t>Bitlocker</a:t>
            </a:r>
            <a:r>
              <a:rPr lang="zh-CN" altLang="en-US" sz="1200" dirty="0">
                <a:solidFill>
                  <a:schemeClr val="tx1"/>
                </a:solidFill>
              </a:rPr>
              <a:t>这个功能</a:t>
            </a:r>
            <a:r>
              <a:rPr lang="zh-CN" altLang="en-US" sz="1200" dirty="0" smtClean="0">
                <a:solidFill>
                  <a:schemeClr val="tx1"/>
                </a:solidFill>
              </a:rPr>
              <a:t>。</a:t>
            </a:r>
            <a:r>
              <a:rPr lang="zh-CN" altLang="en-US" sz="1200" dirty="0">
                <a:solidFill>
                  <a:schemeClr val="tx1"/>
                </a:solidFill>
                <a:latin typeface="微软雅黑" panose="020B0503020204020204" pitchFamily="34" charset="-122"/>
                <a:ea typeface="微软雅黑" panose="020B0503020204020204" pitchFamily="34" charset="-122"/>
              </a:rPr>
              <a:t>为</a:t>
            </a:r>
            <a:r>
              <a:rPr lang="zh-CN" altLang="en-US" sz="1200" dirty="0" smtClean="0">
                <a:solidFill>
                  <a:schemeClr val="tx1"/>
                </a:solidFill>
                <a:latin typeface="微软雅黑" panose="020B0503020204020204" pitchFamily="34" charset="-122"/>
                <a:ea typeface="微软雅黑" panose="020B0503020204020204" pitchFamily="34" charset="-122"/>
              </a:rPr>
              <a:t>企业</a:t>
            </a:r>
            <a:r>
              <a:rPr lang="zh-CN" altLang="en-US" sz="1200" dirty="0">
                <a:solidFill>
                  <a:schemeClr val="tx1"/>
                </a:solidFill>
                <a:latin typeface="微软雅黑" panose="020B0503020204020204" pitchFamily="34" charset="-122"/>
                <a:ea typeface="微软雅黑" panose="020B0503020204020204" pitchFamily="34" charset="-122"/>
              </a:rPr>
              <a:t>版支持批量激活。</a:t>
            </a:r>
            <a:endParaRPr lang="zh-CN" altLang="en-US" sz="1200" dirty="0">
              <a:solidFill>
                <a:schemeClr val="tx1"/>
              </a:solidFill>
            </a:endParaRPr>
          </a:p>
        </p:txBody>
      </p:sp>
      <p:sp>
        <p:nvSpPr>
          <p:cNvPr id="20" name="矩形 30"/>
          <p:cNvSpPr/>
          <p:nvPr/>
        </p:nvSpPr>
        <p:spPr>
          <a:xfrm>
            <a:off x="1276652" y="5003221"/>
            <a:ext cx="2044149" cy="307777"/>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基础功能和入门级版本</a:t>
            </a:r>
            <a:endPar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21" name="矩形 32"/>
          <p:cNvSpPr/>
          <p:nvPr/>
        </p:nvSpPr>
        <p:spPr>
          <a:xfrm>
            <a:off x="2068740" y="4101287"/>
            <a:ext cx="1858201" cy="307777"/>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Segoe" charset="0"/>
                <a:ea typeface="微软雅黑" panose="020B0503020204020204" pitchFamily="34" charset="-122"/>
              </a:rPr>
              <a:t>个人消费者主流版本</a:t>
            </a:r>
            <a:endPar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22" name="矩形 28"/>
          <p:cNvSpPr/>
          <p:nvPr/>
        </p:nvSpPr>
        <p:spPr>
          <a:xfrm>
            <a:off x="2304070" y="3052175"/>
            <a:ext cx="2044149" cy="307777"/>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Segoe" charset="0"/>
                <a:ea typeface="微软雅黑" panose="020B0503020204020204" pitchFamily="34" charset="-122"/>
              </a:rPr>
              <a:t>中小型企业，家庭办公</a:t>
            </a:r>
            <a:endPar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23" name="矩形 27"/>
          <p:cNvSpPr/>
          <p:nvPr/>
        </p:nvSpPr>
        <p:spPr>
          <a:xfrm>
            <a:off x="2537950" y="2204782"/>
            <a:ext cx="2416046" cy="307777"/>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Segoe" charset="0"/>
                <a:ea typeface="微软雅黑" panose="020B0503020204020204" pitchFamily="34" charset="-122"/>
              </a:rPr>
              <a:t>大中型企业使用的最佳版本</a:t>
            </a:r>
            <a:endParaRPr lang="zh-CN" altLang="en-US" sz="1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Segoe" charset="0"/>
              <a:ea typeface="微软雅黑" panose="020B0503020204020204" pitchFamily="34" charset="-122"/>
            </a:endParaRPr>
          </a:p>
        </p:txBody>
      </p:sp>
      <p:sp>
        <p:nvSpPr>
          <p:cNvPr id="23575" name="TextBox 23"/>
          <p:cNvSpPr txBox="1">
            <a:spLocks noChangeArrowheads="1"/>
          </p:cNvSpPr>
          <p:nvPr/>
        </p:nvSpPr>
        <p:spPr bwMode="auto">
          <a:xfrm>
            <a:off x="5184390" y="5855468"/>
            <a:ext cx="34099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en-US" sz="1200" i="1" dirty="0">
                <a:solidFill>
                  <a:schemeClr val="tx1"/>
                </a:solidFill>
                <a:latin typeface="微软雅黑" panose="020B0503020204020204" pitchFamily="34" charset="-122"/>
                <a:ea typeface="微软雅黑" panose="020B0503020204020204" pitchFamily="34" charset="-122"/>
              </a:rPr>
              <a:t>高一级的版本包含所有低一级版本的功能</a:t>
            </a:r>
            <a:endParaRPr lang="zh-CN" altLang="en-US" sz="1200" i="1" dirty="0">
              <a:solidFill>
                <a:schemeClr val="tx1"/>
              </a:solidFill>
            </a:endParaRPr>
          </a:p>
        </p:txBody>
      </p:sp>
      <p:pic>
        <p:nvPicPr>
          <p:cNvPr id="23576" name="Picture 3" descr="D:\PPT Material\Artwork_Imagery\HARDWARE_IMAGERY\Illustration - Misc Hardware\XML Icons\cell Pho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697" y="4011588"/>
            <a:ext cx="58578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4" descr="D:\PPT Material\Artwork_Imagery\HARDWARE_IMAGERY\Illustration - Misc Hardware\XML Icons\Mobile cell Pho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559" y="4943450"/>
            <a:ext cx="24606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5" descr="D:\PPT Material\Artwork_Imagery\HARDWARE_IMAGERY\Illustration - Misc Hardware\XML Icons\Pocket PC pd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0397" y="2884463"/>
            <a:ext cx="304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6" descr="D:\PPT Material\Artwork_Imagery\HARDWARE_IMAGERY\Illustration - Misc Hardware\XML Icons\Tablet P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5147" y="1903388"/>
            <a:ext cx="496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483768" y="1033572"/>
            <a:ext cx="3603233" cy="523220"/>
          </a:xfrm>
          <a:prstGeom prst="rect">
            <a:avLst/>
          </a:prstGeom>
          <a:solidFill>
            <a:schemeClr val="accent1">
              <a:lumMod val="60000"/>
              <a:lumOff val="40000"/>
            </a:schemeClr>
          </a:solidFill>
        </p:spPr>
        <p:txBody>
          <a:bodyPr wrap="square" rtlCol="0">
            <a:spAutoFit/>
          </a:bodyPr>
          <a:lstStyle/>
          <a:p>
            <a:r>
              <a:rPr lang="en-US" altLang="zh-CN" sz="2800" dirty="0" smtClean="0">
                <a:solidFill>
                  <a:srgbClr val="C00000"/>
                </a:solidFill>
              </a:rPr>
              <a:t>Windows7 </a:t>
            </a:r>
            <a:r>
              <a:rPr lang="zh-CN" altLang="en-US" sz="2800" dirty="0" smtClean="0">
                <a:solidFill>
                  <a:srgbClr val="C00000"/>
                </a:solidFill>
              </a:rPr>
              <a:t>产品版本</a:t>
            </a:r>
            <a:endParaRPr lang="zh-CN" altLang="en-US" sz="2800" dirty="0">
              <a:solidFill>
                <a:srgbClr val="C00000"/>
              </a:solidFill>
            </a:endParaRPr>
          </a:p>
        </p:txBody>
      </p:sp>
      <p:sp>
        <p:nvSpPr>
          <p:cNvPr id="3" name="日期占位符 2"/>
          <p:cNvSpPr>
            <a:spLocks noGrp="1"/>
          </p:cNvSpPr>
          <p:nvPr>
            <p:ph type="dt" sz="half" idx="10"/>
          </p:nvPr>
        </p:nvSpPr>
        <p:spPr/>
        <p:txBody>
          <a:bodyPr/>
          <a:lstStyle/>
          <a:p>
            <a:pPr>
              <a:defRPr/>
            </a:pPr>
            <a:fld id="{29AD7F5B-AC15-4A23-A21D-4DB6E44DCE03}"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10705</Words>
  <Application>WPS 演示</Application>
  <PresentationFormat>全屏显示(4:3)</PresentationFormat>
  <Paragraphs>1054</Paragraphs>
  <Slides>73</Slides>
  <Notes>1</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3</vt:i4>
      </vt:variant>
      <vt:variant>
        <vt:lpstr>幻灯片标题</vt:lpstr>
      </vt:variant>
      <vt:variant>
        <vt:i4>73</vt:i4>
      </vt:variant>
    </vt:vector>
  </HeadingPairs>
  <TitlesOfParts>
    <vt:vector size="98" baseType="lpstr">
      <vt:lpstr>Arial</vt:lpstr>
      <vt:lpstr>宋体</vt:lpstr>
      <vt:lpstr>Wingdings</vt:lpstr>
      <vt:lpstr>Times New Roman</vt:lpstr>
      <vt:lpstr>黑体</vt:lpstr>
      <vt:lpstr>Garamond</vt:lpstr>
      <vt:lpstr>隶书</vt:lpstr>
      <vt:lpstr>华文中宋</vt:lpstr>
      <vt:lpstr>华文新魏</vt:lpstr>
      <vt:lpstr>楷体</vt:lpstr>
      <vt:lpstr>微软雅黑</vt:lpstr>
      <vt:lpstr>Segoe</vt:lpstr>
      <vt:lpstr>华文楷体</vt:lpstr>
      <vt:lpstr>Verdana</vt:lpstr>
      <vt:lpstr>Arial Unicode MS</vt:lpstr>
      <vt:lpstr>Monotype Sorts</vt:lpstr>
      <vt:lpstr>Wingdings</vt:lpstr>
      <vt:lpstr>Calibri</vt:lpstr>
      <vt:lpstr>Times New Roman</vt:lpstr>
      <vt:lpstr>Courier New</vt:lpstr>
      <vt:lpstr>默认设计模板</vt:lpstr>
      <vt:lpstr>默认设计模板_2</vt:lpstr>
      <vt:lpstr>Word.Picture.8</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716</cp:revision>
  <dcterms:created xsi:type="dcterms:W3CDTF">2008-03-01T05:21:00Z</dcterms:created>
  <dcterms:modified xsi:type="dcterms:W3CDTF">2019-10-09T00:37:47Z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